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92" r:id="rId6"/>
    <p:sldId id="261" r:id="rId7"/>
    <p:sldId id="262" r:id="rId8"/>
    <p:sldId id="260" r:id="rId9"/>
    <p:sldId id="266" r:id="rId10"/>
    <p:sldId id="263" r:id="rId11"/>
    <p:sldId id="264" r:id="rId12"/>
    <p:sldId id="265" r:id="rId13"/>
    <p:sldId id="276" r:id="rId14"/>
    <p:sldId id="277" r:id="rId15"/>
    <p:sldId id="280" r:id="rId16"/>
    <p:sldId id="279" r:id="rId17"/>
    <p:sldId id="278" r:id="rId18"/>
    <p:sldId id="281" r:id="rId19"/>
    <p:sldId id="282" r:id="rId20"/>
    <p:sldId id="283" r:id="rId21"/>
    <p:sldId id="284" r:id="rId22"/>
    <p:sldId id="286" r:id="rId23"/>
    <p:sldId id="271" r:id="rId24"/>
    <p:sldId id="285" r:id="rId25"/>
    <p:sldId id="268" r:id="rId26"/>
    <p:sldId id="287" r:id="rId27"/>
    <p:sldId id="288" r:id="rId28"/>
    <p:sldId id="289" r:id="rId29"/>
    <p:sldId id="290" r:id="rId30"/>
    <p:sldId id="291" r:id="rId31"/>
    <p:sldId id="273" r:id="rId32"/>
    <p:sldId id="272" r:id="rId33"/>
  </p:sldIdLst>
  <p:sldSz cx="18288000" cy="10287000"/>
  <p:notesSz cx="6858000" cy="9144000"/>
  <p:embeddedFontLst>
    <p:embeddedFont>
      <p:font typeface="Calibri" panose="020F0502020204030204" pitchFamily="34" charset="0"/>
      <p:regular r:id="rId34"/>
      <p:bold r:id="rId35"/>
      <p:italic r:id="rId36"/>
      <p:boldItalic r:id="rId37"/>
    </p:embeddedFont>
    <p:embeddedFont>
      <p:font typeface="Cambria Math" panose="02040503050406030204" pitchFamily="18" charset="0"/>
      <p:regular r:id="rId38"/>
    </p:embeddedFont>
    <p:embeddedFont>
      <p:font typeface="Montserrat" panose="00000500000000000000" pitchFamily="2" charset="-52"/>
      <p:regular r:id="rId39"/>
      <p:bold r:id="rId40"/>
      <p:italic r:id="rId41"/>
      <p:boldItalic r:id="rId42"/>
    </p:embeddedFont>
    <p:embeddedFont>
      <p:font typeface="Montserrat Medium" panose="00000600000000000000" pitchFamily="2" charset="-52"/>
      <p:regular r:id="rId43"/>
      <p: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5097" autoAdjust="0"/>
  </p:normalViewPr>
  <p:slideViewPr>
    <p:cSldViewPr>
      <p:cViewPr varScale="1">
        <p:scale>
          <a:sx n="54" d="100"/>
          <a:sy n="54" d="100"/>
        </p:scale>
        <p:origin x="840" y="-5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svg"/><Relationship Id="rId7" Type="http://schemas.openxmlformats.org/officeDocument/2006/relationships/slide" Target="slide15.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13.xml"/><Relationship Id="rId5" Type="http://schemas.openxmlformats.org/officeDocument/2006/relationships/slide" Target="slide7.xml"/><Relationship Id="rId4" Type="http://schemas.openxmlformats.org/officeDocument/2006/relationships/slide" Target="slide3.xml"/><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7.xml"/><Relationship Id="rId4" Type="http://schemas.openxmlformats.org/officeDocument/2006/relationships/image" Target="../media/image12.gif"/></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gif"/><Relationship Id="rId1" Type="http://schemas.openxmlformats.org/officeDocument/2006/relationships/slideLayout" Target="../slideLayouts/slideLayout7.xml"/><Relationship Id="rId5" Type="http://schemas.openxmlformats.org/officeDocument/2006/relationships/image" Target="../media/image3.gif"/><Relationship Id="rId4" Type="http://schemas.openxmlformats.org/officeDocument/2006/relationships/image" Target="../media/image2.gif"/></Relationships>
</file>

<file path=ppt/slides/_rels/slide2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4.gif"/><Relationship Id="rId1" Type="http://schemas.openxmlformats.org/officeDocument/2006/relationships/slideLayout" Target="../slideLayouts/slideLayout7.xml"/><Relationship Id="rId4" Type="http://schemas.openxmlformats.org/officeDocument/2006/relationships/image" Target="../media/image21.gif"/></Relationships>
</file>

<file path=ppt/slides/_rels/slide2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7.xml"/><Relationship Id="rId4" Type="http://schemas.openxmlformats.org/officeDocument/2006/relationships/image" Target="../media/image12.gif"/></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31.xml.rels><?xml version="1.0" encoding="UTF-8" standalone="yes"?>
<Relationships xmlns="http://schemas.openxmlformats.org/package/2006/relationships"><Relationship Id="rId8" Type="http://schemas.openxmlformats.org/officeDocument/2006/relationships/image" Target="../media/image26.gif"/><Relationship Id="rId13" Type="http://schemas.openxmlformats.org/officeDocument/2006/relationships/image" Target="../media/image11.gif"/><Relationship Id="rId3" Type="http://schemas.openxmlformats.org/officeDocument/2006/relationships/image" Target="../media/image14.gif"/><Relationship Id="rId7" Type="http://schemas.openxmlformats.org/officeDocument/2006/relationships/image" Target="../media/image25.gif"/><Relationship Id="rId12" Type="http://schemas.openxmlformats.org/officeDocument/2006/relationships/image" Target="../media/image9.gif"/><Relationship Id="rId2" Type="http://schemas.openxmlformats.org/officeDocument/2006/relationships/image" Target="../media/image22.gif"/><Relationship Id="rId1" Type="http://schemas.openxmlformats.org/officeDocument/2006/relationships/slideLayout" Target="../slideLayouts/slideLayout7.xml"/><Relationship Id="rId6" Type="http://schemas.openxmlformats.org/officeDocument/2006/relationships/image" Target="../media/image24.gif"/><Relationship Id="rId11" Type="http://schemas.openxmlformats.org/officeDocument/2006/relationships/image" Target="../media/image7.gif"/><Relationship Id="rId5" Type="http://schemas.openxmlformats.org/officeDocument/2006/relationships/image" Target="../media/image23.gif"/><Relationship Id="rId10" Type="http://schemas.openxmlformats.org/officeDocument/2006/relationships/image" Target="../media/image10.gif"/><Relationship Id="rId4" Type="http://schemas.openxmlformats.org/officeDocument/2006/relationships/image" Target="../media/image1.gif"/><Relationship Id="rId9" Type="http://schemas.openxmlformats.org/officeDocument/2006/relationships/image" Target="../media/image27.gif"/><Relationship Id="rId14" Type="http://schemas.openxmlformats.org/officeDocument/2006/relationships/image" Target="../media/image28.gif"/></Relationships>
</file>

<file path=ppt/slides/_rels/slide3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4.gif"/><Relationship Id="rId1" Type="http://schemas.openxmlformats.org/officeDocument/2006/relationships/slideLayout" Target="../slideLayouts/slideLayout7.xml"/><Relationship Id="rId5" Type="http://schemas.openxmlformats.org/officeDocument/2006/relationships/image" Target="../media/image12.gif"/><Relationship Id="rId4" Type="http://schemas.openxmlformats.org/officeDocument/2006/relationships/image" Target="../media/image13.gif"/></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7.xml"/><Relationship Id="rId4" Type="http://schemas.openxmlformats.org/officeDocument/2006/relationships/image" Target="../media/image12.gif"/></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7.xml"/><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2.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6248400" y="-1797179"/>
            <a:ext cx="15735219" cy="13881357"/>
          </a:xfrm>
          <a:prstGeom prst="rect">
            <a:avLst/>
          </a:prstGeom>
        </p:spPr>
      </p:pic>
      <p:grpSp>
        <p:nvGrpSpPr>
          <p:cNvPr id="3" name="Group 3"/>
          <p:cNvGrpSpPr/>
          <p:nvPr/>
        </p:nvGrpSpPr>
        <p:grpSpPr>
          <a:xfrm>
            <a:off x="3000870" y="2872176"/>
            <a:ext cx="14543190" cy="5350465"/>
            <a:chOff x="-1" y="-1215060"/>
            <a:chExt cx="19390919" cy="7133955"/>
          </a:xfrm>
        </p:grpSpPr>
        <p:sp>
          <p:nvSpPr>
            <p:cNvPr id="4" name="TextBox 4"/>
            <p:cNvSpPr txBox="1"/>
            <p:nvPr/>
          </p:nvSpPr>
          <p:spPr>
            <a:xfrm>
              <a:off x="-1" y="-1215060"/>
              <a:ext cx="16381678" cy="3693319"/>
            </a:xfrm>
            <a:prstGeom prst="rect">
              <a:avLst/>
            </a:prstGeom>
          </p:spPr>
          <p:txBody>
            <a:bodyPr lIns="0" tIns="0" rIns="0" bIns="0" rtlCol="0" anchor="t">
              <a:spAutoFit/>
            </a:bodyPr>
            <a:lstStyle/>
            <a:p>
              <a:pPr algn="ctr">
                <a:lnSpc>
                  <a:spcPts val="7150"/>
                </a:lnSpc>
              </a:pPr>
              <a:r>
                <a:rPr lang="ru-RU" sz="6500" dirty="0">
                  <a:solidFill>
                    <a:srgbClr val="2B2B2B"/>
                  </a:solidFill>
                  <a:latin typeface="Montserrat"/>
                </a:rPr>
                <a:t>Методы принятия решений в условиях неопределенности</a:t>
              </a:r>
              <a:endParaRPr lang="en-US" sz="6500" dirty="0">
                <a:solidFill>
                  <a:srgbClr val="2B2B2B"/>
                </a:solidFill>
                <a:latin typeface="Montserrat"/>
              </a:endParaRPr>
            </a:p>
          </p:txBody>
        </p:sp>
        <p:sp>
          <p:nvSpPr>
            <p:cNvPr id="5" name="TextBox 5"/>
            <p:cNvSpPr txBox="1"/>
            <p:nvPr/>
          </p:nvSpPr>
          <p:spPr>
            <a:xfrm>
              <a:off x="3009239" y="4535181"/>
              <a:ext cx="16381679" cy="1383714"/>
            </a:xfrm>
            <a:prstGeom prst="rect">
              <a:avLst/>
            </a:prstGeom>
          </p:spPr>
          <p:txBody>
            <a:bodyPr lIns="0" tIns="0" rIns="0" bIns="0" rtlCol="0" anchor="t">
              <a:spAutoFit/>
            </a:bodyPr>
            <a:lstStyle/>
            <a:p>
              <a:pPr algn="r">
                <a:lnSpc>
                  <a:spcPts val="4206"/>
                </a:lnSpc>
                <a:spcBef>
                  <a:spcPct val="0"/>
                </a:spcBef>
              </a:pPr>
              <a:r>
                <a:rPr lang="ru-RU" sz="3004" dirty="0">
                  <a:solidFill>
                    <a:srgbClr val="2B2B2B"/>
                  </a:solidFill>
                  <a:latin typeface="Montserrat"/>
                </a:rPr>
                <a:t>Выполнил: ст.гр.10702221</a:t>
              </a:r>
            </a:p>
            <a:p>
              <a:pPr algn="r">
                <a:lnSpc>
                  <a:spcPts val="4206"/>
                </a:lnSpc>
                <a:spcBef>
                  <a:spcPct val="0"/>
                </a:spcBef>
              </a:pPr>
              <a:r>
                <a:rPr lang="ru-RU" sz="3004" dirty="0">
                  <a:solidFill>
                    <a:srgbClr val="2B2B2B"/>
                  </a:solidFill>
                  <a:latin typeface="Montserrat"/>
                </a:rPr>
                <a:t>Парфенова У.Д.</a:t>
              </a:r>
              <a:endParaRPr lang="en-US" sz="3004" dirty="0">
                <a:solidFill>
                  <a:srgbClr val="2B2B2B"/>
                </a:solidFill>
                <a:latin typeface="Montserrat"/>
              </a:endParaRPr>
            </a:p>
          </p:txBody>
        </p:sp>
      </p:grpSp>
      <p:pic>
        <p:nvPicPr>
          <p:cNvPr id="6" name="Picture 6"/>
          <p:cNvPicPr>
            <a:picLocks noChangeAspect="1"/>
          </p:cNvPicPr>
          <p:nvPr/>
        </p:nvPicPr>
        <p:blipFill>
          <a:blip r:embed="rId3">
            <a:alphaModFix amt="50000"/>
          </a:blip>
          <a:srcRect/>
          <a:stretch>
            <a:fillRect/>
          </a:stretch>
        </p:blipFill>
        <p:spPr>
          <a:xfrm>
            <a:off x="-2318726" y="-376453"/>
            <a:ext cx="9743013" cy="1709948"/>
          </a:xfrm>
          <a:prstGeom prst="rect">
            <a:avLst/>
          </a:prstGeom>
        </p:spPr>
      </p:pic>
      <p:pic>
        <p:nvPicPr>
          <p:cNvPr id="7" name="Picture 7"/>
          <p:cNvPicPr>
            <a:picLocks noChangeAspect="1"/>
          </p:cNvPicPr>
          <p:nvPr/>
        </p:nvPicPr>
        <p:blipFill>
          <a:blip r:embed="rId4">
            <a:alphaModFix amt="25000"/>
          </a:blip>
          <a:srcRect/>
          <a:stretch>
            <a:fillRect/>
          </a:stretch>
        </p:blipFill>
        <p:spPr>
          <a:xfrm rot="-7199120">
            <a:off x="-2896988" y="-1002021"/>
            <a:ext cx="5793977" cy="58954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EFE5"/>
        </a:solidFill>
        <a:effectLst/>
      </p:bgPr>
    </p:bg>
    <p:spTree>
      <p:nvGrpSpPr>
        <p:cNvPr id="1" name=""/>
        <p:cNvGrpSpPr/>
        <p:nvPr/>
      </p:nvGrpSpPr>
      <p:grpSpPr>
        <a:xfrm>
          <a:off x="0" y="0"/>
          <a:ext cx="0" cy="0"/>
          <a:chOff x="0" y="0"/>
          <a:chExt cx="0" cy="0"/>
        </a:xfrm>
      </p:grpSpPr>
      <p:sp>
        <p:nvSpPr>
          <p:cNvPr id="17" name="TextBox 17"/>
          <p:cNvSpPr txBox="1"/>
          <p:nvPr/>
        </p:nvSpPr>
        <p:spPr>
          <a:xfrm>
            <a:off x="1828800" y="495300"/>
            <a:ext cx="12877800" cy="899670"/>
          </a:xfrm>
          <a:prstGeom prst="rect">
            <a:avLst/>
          </a:prstGeom>
        </p:spPr>
        <p:txBody>
          <a:bodyPr wrap="square" lIns="0" tIns="0" rIns="0" bIns="0" rtlCol="0" anchor="t">
            <a:spAutoFit/>
          </a:bodyPr>
          <a:lstStyle/>
          <a:p>
            <a:pPr marL="0" lvl="0" indent="0" algn="just">
              <a:lnSpc>
                <a:spcPts val="8309"/>
              </a:lnSpc>
              <a:spcBef>
                <a:spcPct val="0"/>
              </a:spcBef>
            </a:pPr>
            <a:r>
              <a:rPr lang="ru-RU" sz="3200" dirty="0">
                <a:solidFill>
                  <a:srgbClr val="2B2B2B"/>
                </a:solidFill>
                <a:latin typeface="Montserrat"/>
              </a:rPr>
              <a:t>Находим минимальный элемент в каждой строке:</a:t>
            </a:r>
            <a:endParaRPr lang="en-US" sz="3200" u="none" dirty="0">
              <a:solidFill>
                <a:srgbClr val="2B2B2B"/>
              </a:solidFill>
              <a:latin typeface="Montserrat"/>
            </a:endParaRPr>
          </a:p>
        </p:txBody>
      </p:sp>
      <p:graphicFrame>
        <p:nvGraphicFramePr>
          <p:cNvPr id="18" name="Таблица 17">
            <a:extLst>
              <a:ext uri="{FF2B5EF4-FFF2-40B4-BE49-F238E27FC236}">
                <a16:creationId xmlns:a16="http://schemas.microsoft.com/office/drawing/2014/main" id="{D1072C53-4C51-8443-0DCB-A09064785110}"/>
              </a:ext>
            </a:extLst>
          </p:cNvPr>
          <p:cNvGraphicFramePr>
            <a:graphicFrameLocks noGrp="1"/>
          </p:cNvGraphicFramePr>
          <p:nvPr>
            <p:extLst>
              <p:ext uri="{D42A27DB-BD31-4B8C-83A1-F6EECF244321}">
                <p14:modId xmlns:p14="http://schemas.microsoft.com/office/powerpoint/2010/main" val="4160556196"/>
              </p:ext>
            </p:extLst>
          </p:nvPr>
        </p:nvGraphicFramePr>
        <p:xfrm>
          <a:off x="1143000" y="1866900"/>
          <a:ext cx="16154400" cy="5029199"/>
        </p:xfrm>
        <a:graphic>
          <a:graphicData uri="http://schemas.openxmlformats.org/drawingml/2006/table">
            <a:tbl>
              <a:tblPr>
                <a:tableStyleId>{5940675A-B579-460E-94D1-54222C63F5DA}</a:tableStyleId>
              </a:tblPr>
              <a:tblGrid>
                <a:gridCol w="3889634">
                  <a:extLst>
                    <a:ext uri="{9D8B030D-6E8A-4147-A177-3AD203B41FA5}">
                      <a16:colId xmlns:a16="http://schemas.microsoft.com/office/drawing/2014/main" val="2775440417"/>
                    </a:ext>
                  </a:extLst>
                </a:gridCol>
                <a:gridCol w="2731018">
                  <a:extLst>
                    <a:ext uri="{9D8B030D-6E8A-4147-A177-3AD203B41FA5}">
                      <a16:colId xmlns:a16="http://schemas.microsoft.com/office/drawing/2014/main" val="3467423887"/>
                    </a:ext>
                  </a:extLst>
                </a:gridCol>
                <a:gridCol w="1588958">
                  <a:extLst>
                    <a:ext uri="{9D8B030D-6E8A-4147-A177-3AD203B41FA5}">
                      <a16:colId xmlns:a16="http://schemas.microsoft.com/office/drawing/2014/main" val="1737256672"/>
                    </a:ext>
                  </a:extLst>
                </a:gridCol>
                <a:gridCol w="1588958">
                  <a:extLst>
                    <a:ext uri="{9D8B030D-6E8A-4147-A177-3AD203B41FA5}">
                      <a16:colId xmlns:a16="http://schemas.microsoft.com/office/drawing/2014/main" val="2745951866"/>
                    </a:ext>
                  </a:extLst>
                </a:gridCol>
                <a:gridCol w="1588958">
                  <a:extLst>
                    <a:ext uri="{9D8B030D-6E8A-4147-A177-3AD203B41FA5}">
                      <a16:colId xmlns:a16="http://schemas.microsoft.com/office/drawing/2014/main" val="3935190624"/>
                    </a:ext>
                  </a:extLst>
                </a:gridCol>
                <a:gridCol w="1588958">
                  <a:extLst>
                    <a:ext uri="{9D8B030D-6E8A-4147-A177-3AD203B41FA5}">
                      <a16:colId xmlns:a16="http://schemas.microsoft.com/office/drawing/2014/main" val="3830243915"/>
                    </a:ext>
                  </a:extLst>
                </a:gridCol>
                <a:gridCol w="1588958">
                  <a:extLst>
                    <a:ext uri="{9D8B030D-6E8A-4147-A177-3AD203B41FA5}">
                      <a16:colId xmlns:a16="http://schemas.microsoft.com/office/drawing/2014/main" val="2287688416"/>
                    </a:ext>
                  </a:extLst>
                </a:gridCol>
                <a:gridCol w="1588958">
                  <a:extLst>
                    <a:ext uri="{9D8B030D-6E8A-4147-A177-3AD203B41FA5}">
                      <a16:colId xmlns:a16="http://schemas.microsoft.com/office/drawing/2014/main" val="1769161389"/>
                    </a:ext>
                  </a:extLst>
                </a:gridCol>
              </a:tblGrid>
              <a:tr h="648929">
                <a:tc>
                  <a:txBody>
                    <a:bodyPr/>
                    <a:lstStyle/>
                    <a:p>
                      <a:pPr algn="l" fontAlgn="b"/>
                      <a:endParaRPr lang="ru-BY" sz="2400" kern="1200" dirty="0">
                        <a:solidFill>
                          <a:srgbClr val="2B2B2B"/>
                        </a:solidFill>
                        <a:latin typeface="Montserrat" panose="00000500000000000000" pitchFamily="2" charset="-52"/>
                        <a:ea typeface="+mn-ea"/>
                        <a:cs typeface="+mn-cs"/>
                      </a:endParaRPr>
                    </a:p>
                  </a:txBody>
                  <a:tcPr marL="7620" marR="7620" marT="7620" marB="0" anchor="b"/>
                </a:tc>
                <a:tc>
                  <a:txBody>
                    <a:bodyPr/>
                    <a:lstStyle/>
                    <a:p>
                      <a:pPr algn="l" fontAlgn="b"/>
                      <a:endParaRPr lang="ru-BY" sz="2400" kern="1200">
                        <a:solidFill>
                          <a:srgbClr val="2B2B2B"/>
                        </a:solidFill>
                        <a:latin typeface="Montserrat" panose="00000500000000000000" pitchFamily="2" charset="-52"/>
                        <a:ea typeface="+mn-ea"/>
                        <a:cs typeface="+mn-cs"/>
                      </a:endParaRPr>
                    </a:p>
                  </a:txBody>
                  <a:tcPr marL="7620" marR="7620" marT="7620" marB="0" anchor="b"/>
                </a:tc>
                <a:tc gridSpan="5">
                  <a:txBody>
                    <a:bodyPr/>
                    <a:lstStyle/>
                    <a:p>
                      <a:pPr algn="ctr" fontAlgn="ctr"/>
                      <a:r>
                        <a:rPr lang="ru-RU" sz="2400" b="1" kern="1200" dirty="0">
                          <a:solidFill>
                            <a:srgbClr val="2B2B2B"/>
                          </a:solidFill>
                          <a:latin typeface="Montserrat" panose="00000500000000000000" pitchFamily="2" charset="-52"/>
                        </a:rPr>
                        <a:t>Возможный спрос</a:t>
                      </a:r>
                      <a:endParaRPr lang="ru-RU" sz="2400" b="1" kern="1200" dirty="0">
                        <a:solidFill>
                          <a:srgbClr val="2B2B2B"/>
                        </a:solidFill>
                        <a:latin typeface="Montserrat" panose="00000500000000000000" pitchFamily="2" charset="-52"/>
                        <a:ea typeface="+mn-ea"/>
                        <a:cs typeface="+mn-cs"/>
                      </a:endParaRPr>
                    </a:p>
                  </a:txBody>
                  <a:tcPr marL="7620" marR="7620" marT="7620" marB="0" anchor="ctr"/>
                </a:tc>
                <a:tc hMerge="1">
                  <a:txBody>
                    <a:bodyPr/>
                    <a:lstStyle/>
                    <a:p>
                      <a:endParaRPr lang="LID4096"/>
                    </a:p>
                  </a:txBody>
                  <a:tcPr/>
                </a:tc>
                <a:tc hMerge="1">
                  <a:txBody>
                    <a:bodyPr/>
                    <a:lstStyle/>
                    <a:p>
                      <a:endParaRPr lang="LID4096"/>
                    </a:p>
                  </a:txBody>
                  <a:tcPr/>
                </a:tc>
                <a:tc hMerge="1">
                  <a:txBody>
                    <a:bodyPr/>
                    <a:lstStyle/>
                    <a:p>
                      <a:endParaRPr lang="LID4096"/>
                    </a:p>
                  </a:txBody>
                  <a:tcPr/>
                </a:tc>
                <a:tc hMerge="1">
                  <a:txBody>
                    <a:bodyPr/>
                    <a:lstStyle/>
                    <a:p>
                      <a:endParaRPr lang="LID4096"/>
                    </a:p>
                  </a:txBody>
                  <a:tcPr/>
                </a:tc>
                <a:tc>
                  <a:txBody>
                    <a:bodyPr/>
                    <a:lstStyle/>
                    <a:p>
                      <a:pPr algn="ctr" fontAlgn="ctr"/>
                      <a:endParaRPr lang="ru-RU" sz="2400" b="1" kern="1200" dirty="0">
                        <a:solidFill>
                          <a:srgbClr val="2B2B2B"/>
                        </a:solidFill>
                        <a:latin typeface="Montserrat" panose="00000500000000000000" pitchFamily="2" charset="-52"/>
                        <a:ea typeface="+mn-ea"/>
                        <a:cs typeface="+mn-cs"/>
                      </a:endParaRPr>
                    </a:p>
                  </a:txBody>
                  <a:tcPr marL="7620" marR="7620" marT="7620" marB="0" anchor="ctr"/>
                </a:tc>
                <a:extLst>
                  <a:ext uri="{0D108BD9-81ED-4DB2-BD59-A6C34878D82A}">
                    <a16:rowId xmlns:a16="http://schemas.microsoft.com/office/drawing/2014/main" val="315692703"/>
                  </a:ext>
                </a:extLst>
              </a:tr>
              <a:tr h="730045">
                <a:tc rowSpan="6">
                  <a:txBody>
                    <a:bodyPr/>
                    <a:lstStyle/>
                    <a:p>
                      <a:pPr algn="ctr" fontAlgn="ctr"/>
                      <a:r>
                        <a:rPr lang="ru-RU" sz="2400" b="1" kern="1200" dirty="0">
                          <a:solidFill>
                            <a:srgbClr val="2B2B2B"/>
                          </a:solidFill>
                          <a:latin typeface="Montserrat" panose="00000500000000000000" pitchFamily="2" charset="-52"/>
                        </a:rPr>
                        <a:t>Варианты заказа(альтернативы)</a:t>
                      </a:r>
                      <a:endParaRPr lang="ru-RU" sz="2400" b="1"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 </a:t>
                      </a:r>
                      <a:endParaRPr lang="ru-BY" sz="2400"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en-US" sz="2400" b="1" kern="1200" dirty="0">
                          <a:solidFill>
                            <a:srgbClr val="2B2B2B"/>
                          </a:solidFill>
                          <a:latin typeface="Montserrat" panose="00000500000000000000" pitchFamily="2" charset="-52"/>
                        </a:rPr>
                        <a:t>s1(8)</a:t>
                      </a:r>
                      <a:endParaRPr lang="en-US" sz="2400" b="1"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en-US" sz="2400" b="1" kern="1200" dirty="0">
                          <a:solidFill>
                            <a:srgbClr val="2B2B2B"/>
                          </a:solidFill>
                          <a:latin typeface="Montserrat" panose="00000500000000000000" pitchFamily="2" charset="-52"/>
                        </a:rPr>
                        <a:t>s2(9)</a:t>
                      </a:r>
                      <a:endParaRPr lang="en-US" sz="2400" b="1"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en-US" sz="2400" b="1" kern="1200" dirty="0">
                          <a:solidFill>
                            <a:srgbClr val="2B2B2B"/>
                          </a:solidFill>
                          <a:latin typeface="Montserrat" panose="00000500000000000000" pitchFamily="2" charset="-52"/>
                        </a:rPr>
                        <a:t>s3(10)</a:t>
                      </a:r>
                      <a:endParaRPr lang="en-US" sz="2400" b="1"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en-US" sz="2400" b="1" kern="1200" dirty="0">
                          <a:solidFill>
                            <a:srgbClr val="2B2B2B"/>
                          </a:solidFill>
                          <a:latin typeface="Montserrat" panose="00000500000000000000" pitchFamily="2" charset="-52"/>
                        </a:rPr>
                        <a:t>s4(11)</a:t>
                      </a:r>
                      <a:endParaRPr lang="en-US" sz="2400" b="1"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en-US" sz="2400" b="1" kern="1200" dirty="0">
                          <a:solidFill>
                            <a:srgbClr val="2B2B2B"/>
                          </a:solidFill>
                          <a:latin typeface="Montserrat" panose="00000500000000000000" pitchFamily="2" charset="-52"/>
                        </a:rPr>
                        <a:t>s5(12)</a:t>
                      </a:r>
                      <a:endParaRPr lang="en-US" sz="2400" b="1"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en-US" sz="2400" b="1" kern="1200" dirty="0">
                          <a:solidFill>
                            <a:srgbClr val="2B2B2B"/>
                          </a:solidFill>
                          <a:latin typeface="Montserrat" panose="00000500000000000000" pitchFamily="2" charset="-52"/>
                          <a:ea typeface="+mn-ea"/>
                          <a:cs typeface="+mn-cs"/>
                        </a:rPr>
                        <a:t>Min </a:t>
                      </a:r>
                      <a:r>
                        <a:rPr lang="en-US" sz="2400" b="1" kern="1200" dirty="0" err="1">
                          <a:solidFill>
                            <a:srgbClr val="2B2B2B"/>
                          </a:solidFill>
                          <a:latin typeface="Montserrat" panose="00000500000000000000" pitchFamily="2" charset="-52"/>
                          <a:ea typeface="+mn-ea"/>
                          <a:cs typeface="+mn-cs"/>
                        </a:rPr>
                        <a:t>a</a:t>
                      </a:r>
                      <a:r>
                        <a:rPr lang="en-US" sz="2400" b="1" kern="1200" baseline="-25000" dirty="0" err="1">
                          <a:solidFill>
                            <a:srgbClr val="2B2B2B"/>
                          </a:solidFill>
                          <a:latin typeface="Montserrat" panose="00000500000000000000" pitchFamily="2" charset="-52"/>
                          <a:ea typeface="+mn-ea"/>
                          <a:cs typeface="+mn-cs"/>
                        </a:rPr>
                        <a:t>ij</a:t>
                      </a:r>
                      <a:endParaRPr lang="en-US" sz="2400" b="1" kern="1200" baseline="-25000" dirty="0">
                        <a:solidFill>
                          <a:srgbClr val="2B2B2B"/>
                        </a:solidFill>
                        <a:latin typeface="Montserrat" panose="00000500000000000000" pitchFamily="2" charset="-52"/>
                        <a:ea typeface="+mn-ea"/>
                        <a:cs typeface="+mn-cs"/>
                      </a:endParaRPr>
                    </a:p>
                  </a:txBody>
                  <a:tcPr marL="7620" marR="7620" marT="7620" marB="0" anchor="ctr"/>
                </a:tc>
                <a:extLst>
                  <a:ext uri="{0D108BD9-81ED-4DB2-BD59-A6C34878D82A}">
                    <a16:rowId xmlns:a16="http://schemas.microsoft.com/office/drawing/2014/main" val="626845258"/>
                  </a:ext>
                </a:extLst>
              </a:tr>
              <a:tr h="730045">
                <a:tc vMerge="1">
                  <a:txBody>
                    <a:bodyPr/>
                    <a:lstStyle/>
                    <a:p>
                      <a:endParaRPr lang="LID4096"/>
                    </a:p>
                  </a:txBody>
                  <a:tcPr/>
                </a:tc>
                <a:tc>
                  <a:txBody>
                    <a:bodyPr/>
                    <a:lstStyle/>
                    <a:p>
                      <a:pPr algn="ctr" fontAlgn="ctr"/>
                      <a:r>
                        <a:rPr lang="en-US" sz="2400" b="1" kern="1200" dirty="0">
                          <a:solidFill>
                            <a:srgbClr val="2B2B2B"/>
                          </a:solidFill>
                          <a:latin typeface="Montserrat" panose="00000500000000000000" pitchFamily="2" charset="-52"/>
                        </a:rPr>
                        <a:t>a1(8)</a:t>
                      </a:r>
                      <a:endParaRPr lang="en-US" sz="2400" b="1" kern="1200" dirty="0">
                        <a:solidFill>
                          <a:srgbClr val="2B2B2B"/>
                        </a:solidFill>
                        <a:latin typeface="Montserrat" panose="00000500000000000000" pitchFamily="2" charset="-52"/>
                        <a:ea typeface="+mn-ea"/>
                        <a:cs typeface="+mn-cs"/>
                      </a:endParaRPr>
                    </a:p>
                  </a:txBody>
                  <a:tcPr marL="7620" marR="7620" marT="7620" marB="0" anchor="ctr">
                    <a:solidFill>
                      <a:schemeClr val="accent2">
                        <a:lumMod val="60000"/>
                        <a:lumOff val="40000"/>
                      </a:schemeClr>
                    </a:solidFill>
                  </a:tcPr>
                </a:tc>
                <a:tc>
                  <a:txBody>
                    <a:bodyPr/>
                    <a:lstStyle/>
                    <a:p>
                      <a:pPr algn="ctr" fontAlgn="ctr"/>
                      <a:r>
                        <a:rPr lang="ru-BY" sz="2400" kern="1200" dirty="0">
                          <a:solidFill>
                            <a:srgbClr val="2B2B2B"/>
                          </a:solidFill>
                          <a:latin typeface="Montserrat" panose="00000500000000000000" pitchFamily="2" charset="-52"/>
                        </a:rPr>
                        <a:t>32</a:t>
                      </a:r>
                      <a:endParaRPr lang="ru-BY" sz="2400" kern="1200" dirty="0">
                        <a:solidFill>
                          <a:srgbClr val="2B2B2B"/>
                        </a:solidFill>
                        <a:latin typeface="Montserrat" panose="00000500000000000000" pitchFamily="2" charset="-52"/>
                        <a:ea typeface="+mn-ea"/>
                        <a:cs typeface="+mn-cs"/>
                      </a:endParaRPr>
                    </a:p>
                  </a:txBody>
                  <a:tcPr marL="7620" marR="7620" marT="7620" marB="0" anchor="ctr">
                    <a:solidFill>
                      <a:schemeClr val="accent2">
                        <a:lumMod val="60000"/>
                        <a:lumOff val="40000"/>
                      </a:schemeClr>
                    </a:solidFill>
                  </a:tcPr>
                </a:tc>
                <a:tc>
                  <a:txBody>
                    <a:bodyPr/>
                    <a:lstStyle/>
                    <a:p>
                      <a:pPr algn="ctr" fontAlgn="ctr"/>
                      <a:r>
                        <a:rPr lang="ru-BY" sz="2400" kern="1200">
                          <a:solidFill>
                            <a:srgbClr val="2B2B2B"/>
                          </a:solidFill>
                          <a:latin typeface="Montserrat" panose="00000500000000000000" pitchFamily="2" charset="-52"/>
                        </a:rPr>
                        <a:t>32</a:t>
                      </a:r>
                      <a:endParaRPr lang="ru-BY" sz="2400" kern="1200">
                        <a:solidFill>
                          <a:srgbClr val="2B2B2B"/>
                        </a:solidFill>
                        <a:latin typeface="Montserrat" panose="00000500000000000000" pitchFamily="2" charset="-52"/>
                        <a:ea typeface="+mn-ea"/>
                        <a:cs typeface="+mn-cs"/>
                      </a:endParaRPr>
                    </a:p>
                  </a:txBody>
                  <a:tcPr marL="7620" marR="7620" marT="7620" marB="0" anchor="ctr">
                    <a:solidFill>
                      <a:schemeClr val="accent2">
                        <a:lumMod val="60000"/>
                        <a:lumOff val="40000"/>
                      </a:schemeClr>
                    </a:solidFill>
                  </a:tcPr>
                </a:tc>
                <a:tc>
                  <a:txBody>
                    <a:bodyPr/>
                    <a:lstStyle/>
                    <a:p>
                      <a:pPr algn="ctr" fontAlgn="ctr"/>
                      <a:r>
                        <a:rPr lang="ru-BY" sz="2400" kern="1200">
                          <a:solidFill>
                            <a:srgbClr val="2B2B2B"/>
                          </a:solidFill>
                          <a:latin typeface="Montserrat" panose="00000500000000000000" pitchFamily="2" charset="-52"/>
                        </a:rPr>
                        <a:t>32</a:t>
                      </a:r>
                      <a:endParaRPr lang="ru-BY" sz="2400" kern="1200">
                        <a:solidFill>
                          <a:srgbClr val="2B2B2B"/>
                        </a:solidFill>
                        <a:latin typeface="Montserrat" panose="00000500000000000000" pitchFamily="2" charset="-52"/>
                        <a:ea typeface="+mn-ea"/>
                        <a:cs typeface="+mn-cs"/>
                      </a:endParaRPr>
                    </a:p>
                  </a:txBody>
                  <a:tcPr marL="7620" marR="7620" marT="7620" marB="0" anchor="ctr">
                    <a:solidFill>
                      <a:schemeClr val="accent2">
                        <a:lumMod val="60000"/>
                        <a:lumOff val="40000"/>
                      </a:schemeClr>
                    </a:solidFill>
                  </a:tcPr>
                </a:tc>
                <a:tc>
                  <a:txBody>
                    <a:bodyPr/>
                    <a:lstStyle/>
                    <a:p>
                      <a:pPr algn="ctr" fontAlgn="ctr"/>
                      <a:r>
                        <a:rPr lang="ru-BY" sz="2400" kern="1200" dirty="0">
                          <a:solidFill>
                            <a:srgbClr val="2B2B2B"/>
                          </a:solidFill>
                          <a:latin typeface="Montserrat" panose="00000500000000000000" pitchFamily="2" charset="-52"/>
                        </a:rPr>
                        <a:t>32</a:t>
                      </a:r>
                      <a:endParaRPr lang="ru-BY" sz="2400" kern="1200" dirty="0">
                        <a:solidFill>
                          <a:srgbClr val="2B2B2B"/>
                        </a:solidFill>
                        <a:latin typeface="Montserrat" panose="00000500000000000000" pitchFamily="2" charset="-52"/>
                        <a:ea typeface="+mn-ea"/>
                        <a:cs typeface="+mn-cs"/>
                      </a:endParaRPr>
                    </a:p>
                  </a:txBody>
                  <a:tcPr marL="7620" marR="7620" marT="7620" marB="0" anchor="ctr">
                    <a:solidFill>
                      <a:schemeClr val="accent2">
                        <a:lumMod val="60000"/>
                        <a:lumOff val="40000"/>
                      </a:schemeClr>
                    </a:solidFill>
                  </a:tcPr>
                </a:tc>
                <a:tc>
                  <a:txBody>
                    <a:bodyPr/>
                    <a:lstStyle/>
                    <a:p>
                      <a:pPr algn="ctr" fontAlgn="ctr"/>
                      <a:r>
                        <a:rPr lang="ru-BY" sz="2400" kern="1200" dirty="0">
                          <a:solidFill>
                            <a:srgbClr val="2B2B2B"/>
                          </a:solidFill>
                          <a:latin typeface="Montserrat" panose="00000500000000000000" pitchFamily="2" charset="-52"/>
                        </a:rPr>
                        <a:t>32</a:t>
                      </a:r>
                      <a:endParaRPr lang="ru-BY" sz="2400" kern="1200" dirty="0">
                        <a:solidFill>
                          <a:srgbClr val="2B2B2B"/>
                        </a:solidFill>
                        <a:latin typeface="Montserrat" panose="00000500000000000000" pitchFamily="2" charset="-52"/>
                        <a:ea typeface="+mn-ea"/>
                        <a:cs typeface="+mn-cs"/>
                      </a:endParaRPr>
                    </a:p>
                  </a:txBody>
                  <a:tcPr marL="7620" marR="7620" marT="7620" marB="0" anchor="ctr">
                    <a:solidFill>
                      <a:schemeClr val="accent2">
                        <a:lumMod val="60000"/>
                        <a:lumOff val="40000"/>
                      </a:schemeClr>
                    </a:solidFill>
                  </a:tcPr>
                </a:tc>
                <a:tc>
                  <a:txBody>
                    <a:bodyPr/>
                    <a:lstStyle/>
                    <a:p>
                      <a:pPr algn="ctr" fontAlgn="ctr"/>
                      <a:r>
                        <a:rPr lang="en-US" sz="2400" kern="1200" dirty="0">
                          <a:solidFill>
                            <a:srgbClr val="2B2B2B"/>
                          </a:solidFill>
                          <a:latin typeface="Montserrat" panose="00000500000000000000" pitchFamily="2" charset="-52"/>
                          <a:ea typeface="+mn-ea"/>
                          <a:cs typeface="+mn-cs"/>
                        </a:rPr>
                        <a:t>32</a:t>
                      </a:r>
                      <a:endParaRPr lang="ru-BY" sz="2400" kern="1200" dirty="0">
                        <a:solidFill>
                          <a:srgbClr val="2B2B2B"/>
                        </a:solidFill>
                        <a:latin typeface="Montserrat" panose="00000500000000000000" pitchFamily="2" charset="-52"/>
                        <a:ea typeface="+mn-ea"/>
                        <a:cs typeface="+mn-cs"/>
                      </a:endParaRPr>
                    </a:p>
                  </a:txBody>
                  <a:tcPr marL="7620" marR="7620" marT="7620" marB="0" anchor="ctr">
                    <a:solidFill>
                      <a:schemeClr val="accent2">
                        <a:lumMod val="60000"/>
                        <a:lumOff val="40000"/>
                      </a:schemeClr>
                    </a:solidFill>
                  </a:tcPr>
                </a:tc>
                <a:extLst>
                  <a:ext uri="{0D108BD9-81ED-4DB2-BD59-A6C34878D82A}">
                    <a16:rowId xmlns:a16="http://schemas.microsoft.com/office/drawing/2014/main" val="1382102839"/>
                  </a:ext>
                </a:extLst>
              </a:tr>
              <a:tr h="730045">
                <a:tc vMerge="1">
                  <a:txBody>
                    <a:bodyPr/>
                    <a:lstStyle/>
                    <a:p>
                      <a:endParaRPr lang="LID4096"/>
                    </a:p>
                  </a:txBody>
                  <a:tcPr/>
                </a:tc>
                <a:tc>
                  <a:txBody>
                    <a:bodyPr/>
                    <a:lstStyle/>
                    <a:p>
                      <a:pPr algn="ctr" fontAlgn="ctr"/>
                      <a:r>
                        <a:rPr lang="en-US" sz="2400" b="1" kern="1200" dirty="0">
                          <a:solidFill>
                            <a:srgbClr val="2B2B2B"/>
                          </a:solidFill>
                          <a:latin typeface="Montserrat" panose="00000500000000000000" pitchFamily="2" charset="-52"/>
                        </a:rPr>
                        <a:t>a2(9)</a:t>
                      </a:r>
                      <a:endParaRPr lang="en-US" sz="2400" b="1"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29</a:t>
                      </a:r>
                      <a:endParaRPr lang="ru-BY" sz="2400"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36</a:t>
                      </a:r>
                      <a:endParaRPr lang="ru-BY" sz="2400"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a:solidFill>
                            <a:srgbClr val="2B2B2B"/>
                          </a:solidFill>
                          <a:latin typeface="Montserrat" panose="00000500000000000000" pitchFamily="2" charset="-52"/>
                        </a:rPr>
                        <a:t>36</a:t>
                      </a:r>
                      <a:endParaRPr lang="ru-BY" sz="2400" kern="120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a:solidFill>
                            <a:srgbClr val="2B2B2B"/>
                          </a:solidFill>
                          <a:latin typeface="Montserrat" panose="00000500000000000000" pitchFamily="2" charset="-52"/>
                        </a:rPr>
                        <a:t>36</a:t>
                      </a:r>
                      <a:endParaRPr lang="ru-BY" sz="2400" kern="120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36</a:t>
                      </a:r>
                      <a:endParaRPr lang="ru-BY" sz="2400"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en-US" sz="2400" kern="1200" dirty="0">
                          <a:solidFill>
                            <a:srgbClr val="2B2B2B"/>
                          </a:solidFill>
                          <a:latin typeface="Montserrat" panose="00000500000000000000" pitchFamily="2" charset="-52"/>
                          <a:ea typeface="+mn-ea"/>
                          <a:cs typeface="+mn-cs"/>
                        </a:rPr>
                        <a:t>29</a:t>
                      </a:r>
                      <a:endParaRPr lang="ru-BY" sz="2400" kern="1200" dirty="0">
                        <a:solidFill>
                          <a:srgbClr val="2B2B2B"/>
                        </a:solidFill>
                        <a:latin typeface="Montserrat" panose="00000500000000000000" pitchFamily="2" charset="-52"/>
                        <a:ea typeface="+mn-ea"/>
                        <a:cs typeface="+mn-cs"/>
                      </a:endParaRPr>
                    </a:p>
                  </a:txBody>
                  <a:tcPr marL="7620" marR="7620" marT="7620" marB="0" anchor="ctr"/>
                </a:tc>
                <a:extLst>
                  <a:ext uri="{0D108BD9-81ED-4DB2-BD59-A6C34878D82A}">
                    <a16:rowId xmlns:a16="http://schemas.microsoft.com/office/drawing/2014/main" val="1005683481"/>
                  </a:ext>
                </a:extLst>
              </a:tr>
              <a:tr h="730045">
                <a:tc vMerge="1">
                  <a:txBody>
                    <a:bodyPr/>
                    <a:lstStyle/>
                    <a:p>
                      <a:endParaRPr lang="LID4096"/>
                    </a:p>
                  </a:txBody>
                  <a:tcPr/>
                </a:tc>
                <a:tc>
                  <a:txBody>
                    <a:bodyPr/>
                    <a:lstStyle/>
                    <a:p>
                      <a:pPr algn="ctr" fontAlgn="ctr"/>
                      <a:r>
                        <a:rPr lang="en-US" sz="2400" b="1" kern="1200" dirty="0">
                          <a:solidFill>
                            <a:srgbClr val="2B2B2B"/>
                          </a:solidFill>
                          <a:latin typeface="Montserrat" panose="00000500000000000000" pitchFamily="2" charset="-52"/>
                        </a:rPr>
                        <a:t>a3(10)</a:t>
                      </a:r>
                      <a:endParaRPr lang="en-US" sz="2400" b="1"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a:solidFill>
                            <a:srgbClr val="2B2B2B"/>
                          </a:solidFill>
                          <a:latin typeface="Montserrat" panose="00000500000000000000" pitchFamily="2" charset="-52"/>
                        </a:rPr>
                        <a:t>26</a:t>
                      </a:r>
                      <a:endParaRPr lang="ru-BY" sz="2400" kern="120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33</a:t>
                      </a:r>
                      <a:endParaRPr lang="ru-BY" sz="2400"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40</a:t>
                      </a:r>
                      <a:endParaRPr lang="ru-BY" sz="2400"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a:solidFill>
                            <a:srgbClr val="2B2B2B"/>
                          </a:solidFill>
                          <a:latin typeface="Montserrat" panose="00000500000000000000" pitchFamily="2" charset="-52"/>
                        </a:rPr>
                        <a:t>40</a:t>
                      </a:r>
                      <a:endParaRPr lang="ru-BY" sz="2400" kern="120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40</a:t>
                      </a:r>
                      <a:endParaRPr lang="ru-BY" sz="2400"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en-US" sz="2400" kern="1200" dirty="0">
                          <a:solidFill>
                            <a:srgbClr val="2B2B2B"/>
                          </a:solidFill>
                          <a:latin typeface="Montserrat" panose="00000500000000000000" pitchFamily="2" charset="-52"/>
                          <a:ea typeface="+mn-ea"/>
                          <a:cs typeface="+mn-cs"/>
                        </a:rPr>
                        <a:t>26</a:t>
                      </a:r>
                      <a:endParaRPr lang="ru-BY" sz="2400" kern="1200" dirty="0">
                        <a:solidFill>
                          <a:srgbClr val="2B2B2B"/>
                        </a:solidFill>
                        <a:latin typeface="Montserrat" panose="00000500000000000000" pitchFamily="2" charset="-52"/>
                        <a:ea typeface="+mn-ea"/>
                        <a:cs typeface="+mn-cs"/>
                      </a:endParaRPr>
                    </a:p>
                  </a:txBody>
                  <a:tcPr marL="7620" marR="7620" marT="7620" marB="0" anchor="ctr"/>
                </a:tc>
                <a:extLst>
                  <a:ext uri="{0D108BD9-81ED-4DB2-BD59-A6C34878D82A}">
                    <a16:rowId xmlns:a16="http://schemas.microsoft.com/office/drawing/2014/main" val="3839921135"/>
                  </a:ext>
                </a:extLst>
              </a:tr>
              <a:tr h="730045">
                <a:tc vMerge="1">
                  <a:txBody>
                    <a:bodyPr/>
                    <a:lstStyle/>
                    <a:p>
                      <a:endParaRPr lang="LID4096"/>
                    </a:p>
                  </a:txBody>
                  <a:tcPr/>
                </a:tc>
                <a:tc>
                  <a:txBody>
                    <a:bodyPr/>
                    <a:lstStyle/>
                    <a:p>
                      <a:pPr algn="ctr" fontAlgn="ctr"/>
                      <a:r>
                        <a:rPr lang="en-US" sz="2400" b="1" kern="1200" dirty="0">
                          <a:solidFill>
                            <a:srgbClr val="2B2B2B"/>
                          </a:solidFill>
                          <a:latin typeface="Montserrat" panose="00000500000000000000" pitchFamily="2" charset="-52"/>
                        </a:rPr>
                        <a:t>a4(11)</a:t>
                      </a:r>
                      <a:endParaRPr lang="en-US" sz="2400" b="1"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a:solidFill>
                            <a:srgbClr val="2B2B2B"/>
                          </a:solidFill>
                          <a:latin typeface="Montserrat" panose="00000500000000000000" pitchFamily="2" charset="-52"/>
                        </a:rPr>
                        <a:t>23</a:t>
                      </a:r>
                      <a:endParaRPr lang="ru-BY" sz="2400" kern="120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a:solidFill>
                            <a:srgbClr val="2B2B2B"/>
                          </a:solidFill>
                          <a:latin typeface="Montserrat" panose="00000500000000000000" pitchFamily="2" charset="-52"/>
                        </a:rPr>
                        <a:t>30</a:t>
                      </a:r>
                      <a:endParaRPr lang="ru-BY" sz="2400" kern="120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37</a:t>
                      </a:r>
                      <a:endParaRPr lang="ru-BY" sz="2400"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44</a:t>
                      </a:r>
                      <a:endParaRPr lang="ru-BY" sz="2400"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44</a:t>
                      </a:r>
                      <a:endParaRPr lang="ru-BY" sz="2400"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en-US" sz="2400" kern="1200" dirty="0">
                          <a:solidFill>
                            <a:srgbClr val="2B2B2B"/>
                          </a:solidFill>
                          <a:latin typeface="Montserrat" panose="00000500000000000000" pitchFamily="2" charset="-52"/>
                          <a:ea typeface="+mn-ea"/>
                          <a:cs typeface="+mn-cs"/>
                        </a:rPr>
                        <a:t>23</a:t>
                      </a:r>
                      <a:endParaRPr lang="ru-BY" sz="2400" kern="1200" dirty="0">
                        <a:solidFill>
                          <a:srgbClr val="2B2B2B"/>
                        </a:solidFill>
                        <a:latin typeface="Montserrat" panose="00000500000000000000" pitchFamily="2" charset="-52"/>
                        <a:ea typeface="+mn-ea"/>
                        <a:cs typeface="+mn-cs"/>
                      </a:endParaRPr>
                    </a:p>
                  </a:txBody>
                  <a:tcPr marL="7620" marR="7620" marT="7620" marB="0" anchor="ctr"/>
                </a:tc>
                <a:extLst>
                  <a:ext uri="{0D108BD9-81ED-4DB2-BD59-A6C34878D82A}">
                    <a16:rowId xmlns:a16="http://schemas.microsoft.com/office/drawing/2014/main" val="674647555"/>
                  </a:ext>
                </a:extLst>
              </a:tr>
              <a:tr h="730045">
                <a:tc vMerge="1">
                  <a:txBody>
                    <a:bodyPr/>
                    <a:lstStyle/>
                    <a:p>
                      <a:endParaRPr lang="LID4096"/>
                    </a:p>
                  </a:txBody>
                  <a:tcPr/>
                </a:tc>
                <a:tc>
                  <a:txBody>
                    <a:bodyPr/>
                    <a:lstStyle/>
                    <a:p>
                      <a:pPr algn="ctr" fontAlgn="ctr"/>
                      <a:r>
                        <a:rPr lang="en-US" sz="2400" b="1" kern="1200" dirty="0">
                          <a:solidFill>
                            <a:srgbClr val="2B2B2B"/>
                          </a:solidFill>
                          <a:latin typeface="Montserrat" panose="00000500000000000000" pitchFamily="2" charset="-52"/>
                        </a:rPr>
                        <a:t>a5(12)</a:t>
                      </a:r>
                      <a:endParaRPr lang="en-US" sz="2400" b="1"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a:solidFill>
                            <a:srgbClr val="2B2B2B"/>
                          </a:solidFill>
                          <a:latin typeface="Montserrat" panose="00000500000000000000" pitchFamily="2" charset="-52"/>
                        </a:rPr>
                        <a:t>20</a:t>
                      </a:r>
                      <a:endParaRPr lang="ru-BY" sz="2400" kern="120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a:solidFill>
                            <a:srgbClr val="2B2B2B"/>
                          </a:solidFill>
                          <a:latin typeface="Montserrat" panose="00000500000000000000" pitchFamily="2" charset="-52"/>
                        </a:rPr>
                        <a:t>27</a:t>
                      </a:r>
                      <a:endParaRPr lang="ru-BY" sz="2400" kern="120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a:solidFill>
                            <a:srgbClr val="2B2B2B"/>
                          </a:solidFill>
                          <a:latin typeface="Montserrat" panose="00000500000000000000" pitchFamily="2" charset="-52"/>
                        </a:rPr>
                        <a:t>34</a:t>
                      </a:r>
                      <a:endParaRPr lang="ru-BY" sz="2400" kern="120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41</a:t>
                      </a:r>
                      <a:endParaRPr lang="ru-BY" sz="2400"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48</a:t>
                      </a:r>
                      <a:endParaRPr lang="ru-BY" sz="2400"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en-US" sz="2400" kern="1200" dirty="0">
                          <a:solidFill>
                            <a:srgbClr val="2B2B2B"/>
                          </a:solidFill>
                          <a:latin typeface="Montserrat" panose="00000500000000000000" pitchFamily="2" charset="-52"/>
                          <a:ea typeface="+mn-ea"/>
                          <a:cs typeface="+mn-cs"/>
                        </a:rPr>
                        <a:t>20</a:t>
                      </a:r>
                      <a:endParaRPr lang="ru-BY" sz="2400" kern="1200" dirty="0">
                        <a:solidFill>
                          <a:srgbClr val="2B2B2B"/>
                        </a:solidFill>
                        <a:latin typeface="Montserrat" panose="00000500000000000000" pitchFamily="2" charset="-52"/>
                        <a:ea typeface="+mn-ea"/>
                        <a:cs typeface="+mn-cs"/>
                      </a:endParaRPr>
                    </a:p>
                  </a:txBody>
                  <a:tcPr marL="7620" marR="7620" marT="7620" marB="0" anchor="ctr"/>
                </a:tc>
                <a:extLst>
                  <a:ext uri="{0D108BD9-81ED-4DB2-BD59-A6C34878D82A}">
                    <a16:rowId xmlns:a16="http://schemas.microsoft.com/office/drawing/2014/main" val="2210980010"/>
                  </a:ext>
                </a:extLst>
              </a:tr>
            </a:tbl>
          </a:graphicData>
        </a:graphic>
      </p:graphicFrame>
      <p:sp>
        <p:nvSpPr>
          <p:cNvPr id="19" name="TextBox 18">
            <a:extLst>
              <a:ext uri="{FF2B5EF4-FFF2-40B4-BE49-F238E27FC236}">
                <a16:creationId xmlns:a16="http://schemas.microsoft.com/office/drawing/2014/main" id="{41F518D3-93F8-AB97-27FC-DE23BE716EDE}"/>
              </a:ext>
            </a:extLst>
          </p:cNvPr>
          <p:cNvSpPr txBox="1"/>
          <p:nvPr/>
        </p:nvSpPr>
        <p:spPr>
          <a:xfrm>
            <a:off x="1828800" y="7265938"/>
            <a:ext cx="16916400" cy="2308324"/>
          </a:xfrm>
          <a:prstGeom prst="rect">
            <a:avLst/>
          </a:prstGeom>
          <a:noFill/>
        </p:spPr>
        <p:txBody>
          <a:bodyPr wrap="square" rtlCol="0">
            <a:spAutoFit/>
          </a:bodyPr>
          <a:lstStyle/>
          <a:p>
            <a:r>
              <a:rPr lang="en-US" sz="3600" dirty="0">
                <a:solidFill>
                  <a:srgbClr val="2B2B2B"/>
                </a:solidFill>
                <a:latin typeface="Montserrat"/>
              </a:rPr>
              <a:t>W = max(32,29,26,23,20) = 32</a:t>
            </a:r>
            <a:endParaRPr lang="ru-RU" sz="3600" dirty="0">
              <a:solidFill>
                <a:srgbClr val="2B2B2B"/>
              </a:solidFill>
              <a:latin typeface="Montserrat"/>
            </a:endParaRPr>
          </a:p>
          <a:p>
            <a:endParaRPr lang="en-US" sz="3600" dirty="0">
              <a:solidFill>
                <a:srgbClr val="2B2B2B"/>
              </a:solidFill>
              <a:latin typeface="Montserrat"/>
            </a:endParaRPr>
          </a:p>
          <a:p>
            <a:r>
              <a:rPr lang="ru-RU" sz="3600" dirty="0">
                <a:solidFill>
                  <a:srgbClr val="2B2B2B"/>
                </a:solidFill>
                <a:latin typeface="Montserrat"/>
              </a:rPr>
              <a:t>	Таким образом для максимизации прибыли необходимо выбрать стратегию </a:t>
            </a:r>
            <a:r>
              <a:rPr lang="en-US" sz="3600" dirty="0">
                <a:solidFill>
                  <a:srgbClr val="2B2B2B"/>
                </a:solidFill>
                <a:latin typeface="Montserrat"/>
              </a:rPr>
              <a:t>a1</a:t>
            </a:r>
            <a:r>
              <a:rPr lang="ru-RU" sz="3600" dirty="0">
                <a:solidFill>
                  <a:srgbClr val="2B2B2B"/>
                </a:solidFill>
                <a:latin typeface="Montserrat"/>
              </a:rPr>
              <a:t> и изготавливать по 8 тортов.</a:t>
            </a:r>
            <a:endParaRPr lang="LID4096" sz="3600" dirty="0">
              <a:solidFill>
                <a:srgbClr val="2B2B2B"/>
              </a:solidFill>
              <a:latin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alphaModFix amt="25000"/>
          </a:blip>
          <a:srcRect/>
          <a:stretch>
            <a:fillRect/>
          </a:stretch>
        </p:blipFill>
        <p:spPr>
          <a:xfrm rot="-2932469">
            <a:off x="-2458732" y="-2682360"/>
            <a:ext cx="14388035" cy="16061643"/>
          </a:xfrm>
          <a:prstGeom prst="rect">
            <a:avLst/>
          </a:prstGeom>
        </p:spPr>
      </p:pic>
      <p:sp>
        <p:nvSpPr>
          <p:cNvPr id="15" name="TextBox 14">
            <a:extLst>
              <a:ext uri="{FF2B5EF4-FFF2-40B4-BE49-F238E27FC236}">
                <a16:creationId xmlns:a16="http://schemas.microsoft.com/office/drawing/2014/main" id="{1B6A4C7D-479E-8CA4-D770-CFAA05A9AB4F}"/>
              </a:ext>
            </a:extLst>
          </p:cNvPr>
          <p:cNvSpPr txBox="1"/>
          <p:nvPr/>
        </p:nvSpPr>
        <p:spPr>
          <a:xfrm>
            <a:off x="762000" y="2247900"/>
            <a:ext cx="16916400" cy="6402009"/>
          </a:xfrm>
          <a:prstGeom prst="rect">
            <a:avLst/>
          </a:prstGeom>
          <a:noFill/>
        </p:spPr>
        <p:txBody>
          <a:bodyPr wrap="square">
            <a:spAutoFit/>
          </a:bodyPr>
          <a:lstStyle/>
          <a:p>
            <a:pPr algn="just"/>
            <a:r>
              <a:rPr lang="ru-RU" sz="2800" u="none" dirty="0">
                <a:solidFill>
                  <a:srgbClr val="2B2B2B"/>
                </a:solidFill>
                <a:latin typeface="Montserrat"/>
              </a:rPr>
              <a:t>2) Критерий </a:t>
            </a:r>
            <a:r>
              <a:rPr lang="ru-RU" sz="2800" u="none" dirty="0" err="1">
                <a:solidFill>
                  <a:srgbClr val="2B2B2B"/>
                </a:solidFill>
                <a:latin typeface="Montserrat"/>
              </a:rPr>
              <a:t>Сэвиджа</a:t>
            </a:r>
            <a:r>
              <a:rPr lang="ru-RU" sz="2800" u="none" dirty="0">
                <a:solidFill>
                  <a:srgbClr val="2B2B2B"/>
                </a:solidFill>
                <a:latin typeface="Montserrat"/>
              </a:rPr>
              <a:t> (критерий минимаксного риска </a:t>
            </a:r>
            <a:r>
              <a:rPr lang="ru-RU" sz="2800" u="none" dirty="0" err="1">
                <a:solidFill>
                  <a:srgbClr val="2B2B2B"/>
                </a:solidFill>
                <a:latin typeface="Montserrat"/>
              </a:rPr>
              <a:t>Сэвиджа</a:t>
            </a:r>
            <a:r>
              <a:rPr lang="ru-RU" sz="2800" u="none" dirty="0">
                <a:solidFill>
                  <a:srgbClr val="2B2B2B"/>
                </a:solidFill>
                <a:latin typeface="Montserrat"/>
              </a:rPr>
              <a:t>) предназначен для выбора максимального элемента матрицы рисков из её минимально возможных элементов:</a:t>
            </a:r>
          </a:p>
          <a:p>
            <a:pPr lvl="0" algn="just">
              <a:lnSpc>
                <a:spcPct val="125000"/>
              </a:lnSpc>
              <a:spcBef>
                <a:spcPct val="0"/>
              </a:spcBef>
            </a:pPr>
            <a:endParaRPr lang="en-US" sz="2800" u="none" dirty="0">
              <a:solidFill>
                <a:srgbClr val="2B2B2B"/>
              </a:solidFill>
              <a:latin typeface="Montserrat"/>
            </a:endParaRPr>
          </a:p>
          <a:p>
            <a:pPr lvl="0" algn="ctr">
              <a:lnSpc>
                <a:spcPct val="125000"/>
              </a:lnSpc>
              <a:spcBef>
                <a:spcPct val="0"/>
              </a:spcBef>
            </a:pPr>
            <a:r>
              <a:rPr lang="en-US" sz="2800" b="1" dirty="0">
                <a:solidFill>
                  <a:srgbClr val="2B2B2B"/>
                </a:solidFill>
                <a:latin typeface="Montserrat"/>
              </a:rPr>
              <a:t>S = min {max </a:t>
            </a:r>
            <a:r>
              <a:rPr lang="en-US" sz="2800" b="1" dirty="0" err="1">
                <a:solidFill>
                  <a:srgbClr val="2B2B2B"/>
                </a:solidFill>
                <a:latin typeface="Montserrat"/>
              </a:rPr>
              <a:t>r</a:t>
            </a:r>
            <a:r>
              <a:rPr lang="en-US" sz="2800" b="1" baseline="-25000" dirty="0" err="1">
                <a:solidFill>
                  <a:srgbClr val="2B2B2B"/>
                </a:solidFill>
                <a:latin typeface="Montserrat"/>
              </a:rPr>
              <a:t>ij</a:t>
            </a:r>
            <a:r>
              <a:rPr lang="en-US" sz="2800" b="1" dirty="0">
                <a:solidFill>
                  <a:srgbClr val="2B2B2B"/>
                </a:solidFill>
                <a:latin typeface="Montserrat"/>
              </a:rPr>
              <a:t>}</a:t>
            </a:r>
            <a:endParaRPr lang="ru-RU" sz="2800" b="1" u="none" dirty="0">
              <a:solidFill>
                <a:srgbClr val="2B2B2B"/>
              </a:solidFill>
              <a:latin typeface="Montserrat"/>
            </a:endParaRPr>
          </a:p>
          <a:p>
            <a:pPr algn="just"/>
            <a:r>
              <a:rPr lang="en-US" sz="2800" dirty="0" err="1">
                <a:solidFill>
                  <a:srgbClr val="2B2B2B"/>
                </a:solidFill>
                <a:latin typeface="Montserrat"/>
              </a:rPr>
              <a:t>r</a:t>
            </a:r>
            <a:r>
              <a:rPr lang="en-US" sz="2800" baseline="-25000" dirty="0" err="1">
                <a:solidFill>
                  <a:srgbClr val="2B2B2B"/>
                </a:solidFill>
                <a:latin typeface="Montserrat"/>
              </a:rPr>
              <a:t>ij</a:t>
            </a:r>
            <a:r>
              <a:rPr lang="ru-RU" sz="2800" u="none" dirty="0">
                <a:solidFill>
                  <a:srgbClr val="2B2B2B"/>
                </a:solidFill>
                <a:latin typeface="Montserrat"/>
              </a:rPr>
              <a:t>– матриц</a:t>
            </a:r>
            <a:r>
              <a:rPr lang="ru-RU" sz="2800" dirty="0">
                <a:solidFill>
                  <a:srgbClr val="2B2B2B"/>
                </a:solidFill>
                <a:latin typeface="Montserrat"/>
              </a:rPr>
              <a:t>а</a:t>
            </a:r>
            <a:r>
              <a:rPr lang="ru-RU" sz="2800" u="none" dirty="0">
                <a:solidFill>
                  <a:srgbClr val="2B2B2B"/>
                </a:solidFill>
                <a:latin typeface="Montserrat"/>
              </a:rPr>
              <a:t> рисков</a:t>
            </a:r>
          </a:p>
          <a:p>
            <a:pPr algn="just"/>
            <a:endParaRPr lang="ru-RU" sz="2800" u="none" dirty="0">
              <a:solidFill>
                <a:srgbClr val="2B2B2B"/>
              </a:solidFill>
              <a:latin typeface="Montserrat"/>
            </a:endParaRPr>
          </a:p>
          <a:p>
            <a:pPr algn="just"/>
            <a:endParaRPr lang="ru-RU" sz="2800" u="none" dirty="0">
              <a:solidFill>
                <a:srgbClr val="2B2B2B"/>
              </a:solidFill>
              <a:latin typeface="Montserrat"/>
            </a:endParaRPr>
          </a:p>
          <a:p>
            <a:pPr lvl="0" algn="just">
              <a:lnSpc>
                <a:spcPct val="125000"/>
              </a:lnSpc>
              <a:spcBef>
                <a:spcPct val="0"/>
              </a:spcBef>
            </a:pPr>
            <a:r>
              <a:rPr lang="ru-RU" sz="2800" u="none" dirty="0">
                <a:solidFill>
                  <a:srgbClr val="2B2B2B"/>
                </a:solidFill>
                <a:latin typeface="Montserrat"/>
              </a:rPr>
              <a:t>	Критерий </a:t>
            </a:r>
            <a:r>
              <a:rPr lang="ru-RU" sz="2800" u="none" dirty="0" err="1">
                <a:solidFill>
                  <a:srgbClr val="2B2B2B"/>
                </a:solidFill>
                <a:latin typeface="Montserrat"/>
              </a:rPr>
              <a:t>Сэвиджа</a:t>
            </a:r>
            <a:r>
              <a:rPr lang="ru-RU" sz="2800" u="none" dirty="0">
                <a:solidFill>
                  <a:srgbClr val="2B2B2B"/>
                </a:solidFill>
                <a:latin typeface="Montserrat"/>
              </a:rPr>
              <a:t> позволяет выбрать вариант стратегии с меньшей величиной риска по сравнению с более высоким, первоначально ожидаемым уровнем риска.</a:t>
            </a:r>
          </a:p>
          <a:p>
            <a:pPr algn="just">
              <a:lnSpc>
                <a:spcPct val="125000"/>
              </a:lnSpc>
              <a:spcBef>
                <a:spcPct val="0"/>
              </a:spcBef>
            </a:pPr>
            <a:r>
              <a:rPr lang="ru-RU" sz="2800" dirty="0">
                <a:solidFill>
                  <a:srgbClr val="2B2B2B"/>
                </a:solidFill>
                <a:latin typeface="Montserrat"/>
              </a:rPr>
              <a:t>Данный критерий ориентирует статистику на самые неблагоприятные состояния природы, т.е. этот критерий выражает пессимистическую оценку ситуации.</a:t>
            </a:r>
          </a:p>
          <a:p>
            <a:pPr lvl="0" algn="just">
              <a:lnSpc>
                <a:spcPct val="125000"/>
              </a:lnSpc>
              <a:spcBef>
                <a:spcPct val="0"/>
              </a:spcBef>
            </a:pPr>
            <a:endParaRPr lang="en-US" sz="2800" u="none" dirty="0">
              <a:solidFill>
                <a:srgbClr val="2B2B2B"/>
              </a:solidFill>
              <a:latin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sp>
        <p:nvSpPr>
          <p:cNvPr id="3" name="TextBox 3"/>
          <p:cNvSpPr txBox="1"/>
          <p:nvPr/>
        </p:nvSpPr>
        <p:spPr>
          <a:xfrm>
            <a:off x="1371600" y="620754"/>
            <a:ext cx="15621000" cy="3455946"/>
          </a:xfrm>
          <a:prstGeom prst="rect">
            <a:avLst/>
          </a:prstGeom>
        </p:spPr>
        <p:txBody>
          <a:bodyPr wrap="square" lIns="0" tIns="0" rIns="0" bIns="0" rtlCol="0" anchor="t">
            <a:spAutoFit/>
          </a:bodyPr>
          <a:lstStyle/>
          <a:p>
            <a:pPr marL="0" lvl="0" indent="0" algn="just">
              <a:lnSpc>
                <a:spcPts val="3395"/>
              </a:lnSpc>
              <a:spcBef>
                <a:spcPct val="0"/>
              </a:spcBef>
            </a:pPr>
            <a:r>
              <a:rPr lang="ru-RU" sz="2800" u="none" dirty="0">
                <a:solidFill>
                  <a:srgbClr val="2B2B2B"/>
                </a:solidFill>
                <a:latin typeface="Montserrat"/>
              </a:rPr>
              <a:t>	Для того, чтобы построить таблицу рисков необходимо в каждом столбце найти наибольший элемент. Затем от максимального элемента в столбце вычитаем значение элемента исходной матрицы.</a:t>
            </a:r>
          </a:p>
          <a:p>
            <a:pPr marL="0" lvl="0" indent="0" algn="just">
              <a:lnSpc>
                <a:spcPts val="3395"/>
              </a:lnSpc>
              <a:spcBef>
                <a:spcPct val="0"/>
              </a:spcBef>
            </a:pPr>
            <a:r>
              <a:rPr lang="ru-RU" sz="2800" u="none" dirty="0">
                <a:solidFill>
                  <a:srgbClr val="2B2B2B"/>
                </a:solidFill>
                <a:latin typeface="Montserrat"/>
              </a:rPr>
              <a:t>Применяем формулу </a:t>
            </a:r>
          </a:p>
          <a:p>
            <a:pPr marL="0" lvl="0" indent="0" algn="just">
              <a:lnSpc>
                <a:spcPts val="3395"/>
              </a:lnSpc>
              <a:spcBef>
                <a:spcPct val="0"/>
              </a:spcBef>
            </a:pPr>
            <a:endParaRPr lang="ru-RU" sz="2800" u="none" dirty="0">
              <a:solidFill>
                <a:srgbClr val="2B2B2B"/>
              </a:solidFill>
              <a:latin typeface="Montserrat"/>
            </a:endParaRPr>
          </a:p>
          <a:p>
            <a:pPr marL="0" lvl="0" indent="0" algn="ctr">
              <a:lnSpc>
                <a:spcPts val="3395"/>
              </a:lnSpc>
              <a:spcBef>
                <a:spcPct val="0"/>
              </a:spcBef>
            </a:pPr>
            <a:r>
              <a:rPr lang="ru-RU" sz="2800" b="1" u="none" dirty="0" err="1">
                <a:solidFill>
                  <a:srgbClr val="2B2B2B"/>
                </a:solidFill>
                <a:latin typeface="Montserrat"/>
              </a:rPr>
              <a:t>r</a:t>
            </a:r>
            <a:r>
              <a:rPr lang="ru-RU" sz="2800" b="1" u="none" baseline="-25000" dirty="0" err="1">
                <a:solidFill>
                  <a:srgbClr val="2B2B2B"/>
                </a:solidFill>
                <a:latin typeface="Montserrat"/>
              </a:rPr>
              <a:t>ij</a:t>
            </a:r>
            <a:r>
              <a:rPr lang="ru-RU" sz="2800" b="1" u="none" dirty="0">
                <a:solidFill>
                  <a:srgbClr val="2B2B2B"/>
                </a:solidFill>
                <a:latin typeface="Montserrat"/>
              </a:rPr>
              <a:t> = </a:t>
            </a:r>
            <a:r>
              <a:rPr lang="ru-RU" sz="2800" b="1" u="none" dirty="0" err="1">
                <a:solidFill>
                  <a:srgbClr val="2B2B2B"/>
                </a:solidFill>
                <a:latin typeface="Montserrat"/>
              </a:rPr>
              <a:t>a</a:t>
            </a:r>
            <a:r>
              <a:rPr lang="ru-RU" sz="2800" b="1" u="none" baseline="-25000" dirty="0" err="1">
                <a:solidFill>
                  <a:srgbClr val="2B2B2B"/>
                </a:solidFill>
                <a:latin typeface="Montserrat"/>
              </a:rPr>
              <a:t>maxj</a:t>
            </a:r>
            <a:r>
              <a:rPr lang="ru-RU" sz="2800" b="1" u="none" dirty="0">
                <a:solidFill>
                  <a:srgbClr val="2B2B2B"/>
                </a:solidFill>
                <a:latin typeface="Montserrat"/>
              </a:rPr>
              <a:t> - </a:t>
            </a:r>
            <a:r>
              <a:rPr lang="ru-RU" sz="2800" b="1" u="none" dirty="0" err="1">
                <a:solidFill>
                  <a:srgbClr val="2B2B2B"/>
                </a:solidFill>
                <a:latin typeface="Montserrat"/>
              </a:rPr>
              <a:t>a</a:t>
            </a:r>
            <a:r>
              <a:rPr lang="ru-RU" sz="2800" b="1" u="none" baseline="-25000" dirty="0" err="1">
                <a:solidFill>
                  <a:srgbClr val="2B2B2B"/>
                </a:solidFill>
                <a:latin typeface="Montserrat"/>
              </a:rPr>
              <a:t>ij</a:t>
            </a:r>
            <a:r>
              <a:rPr lang="ru-RU" sz="2800" b="1" u="none" dirty="0">
                <a:solidFill>
                  <a:srgbClr val="2B2B2B"/>
                </a:solidFill>
                <a:latin typeface="Montserrat"/>
              </a:rPr>
              <a:t>, </a:t>
            </a:r>
          </a:p>
          <a:p>
            <a:pPr marL="0" lvl="0" indent="0" algn="ctr">
              <a:lnSpc>
                <a:spcPts val="3395"/>
              </a:lnSpc>
              <a:spcBef>
                <a:spcPct val="0"/>
              </a:spcBef>
            </a:pPr>
            <a:endParaRPr lang="ru-RU" sz="2800" u="none" dirty="0">
              <a:solidFill>
                <a:srgbClr val="2B2B2B"/>
              </a:solidFill>
              <a:latin typeface="Montserrat"/>
            </a:endParaRPr>
          </a:p>
          <a:p>
            <a:pPr marL="0" lvl="0" indent="0" algn="just">
              <a:lnSpc>
                <a:spcPts val="3395"/>
              </a:lnSpc>
              <a:spcBef>
                <a:spcPct val="0"/>
              </a:spcBef>
            </a:pPr>
            <a:r>
              <a:rPr lang="ru-RU" sz="2800" u="none" dirty="0">
                <a:solidFill>
                  <a:srgbClr val="2B2B2B"/>
                </a:solidFill>
                <a:latin typeface="Montserrat"/>
              </a:rPr>
              <a:t>построим матрицу рисков.</a:t>
            </a:r>
            <a:endParaRPr lang="en-US" sz="2800" u="none" dirty="0">
              <a:solidFill>
                <a:srgbClr val="2B2B2B"/>
              </a:solidFill>
              <a:latin typeface="Montserrat"/>
            </a:endParaRPr>
          </a:p>
        </p:txBody>
      </p:sp>
      <p:graphicFrame>
        <p:nvGraphicFramePr>
          <p:cNvPr id="13" name="Таблица 12">
            <a:extLst>
              <a:ext uri="{FF2B5EF4-FFF2-40B4-BE49-F238E27FC236}">
                <a16:creationId xmlns:a16="http://schemas.microsoft.com/office/drawing/2014/main" id="{42145DDC-B282-A813-8D14-6440EDFA4297}"/>
              </a:ext>
            </a:extLst>
          </p:cNvPr>
          <p:cNvGraphicFramePr>
            <a:graphicFrameLocks noGrp="1"/>
          </p:cNvGraphicFramePr>
          <p:nvPr>
            <p:extLst>
              <p:ext uri="{D42A27DB-BD31-4B8C-83A1-F6EECF244321}">
                <p14:modId xmlns:p14="http://schemas.microsoft.com/office/powerpoint/2010/main" val="148579480"/>
              </p:ext>
            </p:extLst>
          </p:nvPr>
        </p:nvGraphicFramePr>
        <p:xfrm>
          <a:off x="2438400" y="4601701"/>
          <a:ext cx="13715997" cy="5232042"/>
        </p:xfrm>
        <a:graphic>
          <a:graphicData uri="http://schemas.openxmlformats.org/drawingml/2006/table">
            <a:tbl>
              <a:tblPr>
                <a:tableStyleId>{5940675A-B579-460E-94D1-54222C63F5DA}</a:tableStyleId>
              </a:tblPr>
              <a:tblGrid>
                <a:gridCol w="4402847">
                  <a:extLst>
                    <a:ext uri="{9D8B030D-6E8A-4147-A177-3AD203B41FA5}">
                      <a16:colId xmlns:a16="http://schemas.microsoft.com/office/drawing/2014/main" val="3099492727"/>
                    </a:ext>
                  </a:extLst>
                </a:gridCol>
                <a:gridCol w="1790991">
                  <a:extLst>
                    <a:ext uri="{9D8B030D-6E8A-4147-A177-3AD203B41FA5}">
                      <a16:colId xmlns:a16="http://schemas.microsoft.com/office/drawing/2014/main" val="957963168"/>
                    </a:ext>
                  </a:extLst>
                </a:gridCol>
                <a:gridCol w="1790991">
                  <a:extLst>
                    <a:ext uri="{9D8B030D-6E8A-4147-A177-3AD203B41FA5}">
                      <a16:colId xmlns:a16="http://schemas.microsoft.com/office/drawing/2014/main" val="1769760586"/>
                    </a:ext>
                  </a:extLst>
                </a:gridCol>
                <a:gridCol w="1432792">
                  <a:extLst>
                    <a:ext uri="{9D8B030D-6E8A-4147-A177-3AD203B41FA5}">
                      <a16:colId xmlns:a16="http://schemas.microsoft.com/office/drawing/2014/main" val="2773194780"/>
                    </a:ext>
                  </a:extLst>
                </a:gridCol>
                <a:gridCol w="1432792">
                  <a:extLst>
                    <a:ext uri="{9D8B030D-6E8A-4147-A177-3AD203B41FA5}">
                      <a16:colId xmlns:a16="http://schemas.microsoft.com/office/drawing/2014/main" val="4054354296"/>
                    </a:ext>
                  </a:extLst>
                </a:gridCol>
                <a:gridCol w="1432792">
                  <a:extLst>
                    <a:ext uri="{9D8B030D-6E8A-4147-A177-3AD203B41FA5}">
                      <a16:colId xmlns:a16="http://schemas.microsoft.com/office/drawing/2014/main" val="1877857998"/>
                    </a:ext>
                  </a:extLst>
                </a:gridCol>
                <a:gridCol w="1432792">
                  <a:extLst>
                    <a:ext uri="{9D8B030D-6E8A-4147-A177-3AD203B41FA5}">
                      <a16:colId xmlns:a16="http://schemas.microsoft.com/office/drawing/2014/main" val="966625882"/>
                    </a:ext>
                  </a:extLst>
                </a:gridCol>
              </a:tblGrid>
              <a:tr h="675102">
                <a:tc>
                  <a:txBody>
                    <a:bodyPr/>
                    <a:lstStyle/>
                    <a:p>
                      <a:pPr algn="l" fontAlgn="b"/>
                      <a:endParaRPr lang="ru-BY" sz="2800" u="none" kern="1200" dirty="0">
                        <a:solidFill>
                          <a:srgbClr val="2B2B2B"/>
                        </a:solidFill>
                        <a:latin typeface="Montserrat"/>
                        <a:ea typeface="+mn-ea"/>
                        <a:cs typeface="+mn-cs"/>
                      </a:endParaRPr>
                    </a:p>
                  </a:txBody>
                  <a:tcPr marL="7620" marR="7620" marT="7620" marB="0" anchor="b"/>
                </a:tc>
                <a:tc>
                  <a:txBody>
                    <a:bodyPr/>
                    <a:lstStyle/>
                    <a:p>
                      <a:pPr algn="l" fontAlgn="b"/>
                      <a:endParaRPr lang="ru-BY" sz="2800" u="none" kern="1200">
                        <a:solidFill>
                          <a:srgbClr val="2B2B2B"/>
                        </a:solidFill>
                        <a:latin typeface="Montserrat"/>
                        <a:ea typeface="+mn-ea"/>
                        <a:cs typeface="+mn-cs"/>
                      </a:endParaRPr>
                    </a:p>
                  </a:txBody>
                  <a:tcPr marL="7620" marR="7620" marT="7620" marB="0" anchor="b"/>
                </a:tc>
                <a:tc gridSpan="5">
                  <a:txBody>
                    <a:bodyPr/>
                    <a:lstStyle/>
                    <a:p>
                      <a:pPr algn="ctr" fontAlgn="ctr"/>
                      <a:r>
                        <a:rPr lang="ru-RU" sz="2800" b="1" u="none" kern="1200" dirty="0">
                          <a:solidFill>
                            <a:srgbClr val="2B2B2B"/>
                          </a:solidFill>
                          <a:latin typeface="Montserrat"/>
                          <a:ea typeface="+mn-ea"/>
                          <a:cs typeface="+mn-cs"/>
                        </a:rPr>
                        <a:t>Возможный спрос</a:t>
                      </a:r>
                    </a:p>
                  </a:txBody>
                  <a:tcPr marL="7620" marR="7620" marT="7620" marB="0" anchor="ctr"/>
                </a:tc>
                <a:tc hMerge="1">
                  <a:txBody>
                    <a:bodyPr/>
                    <a:lstStyle/>
                    <a:p>
                      <a:endParaRPr lang="LID4096"/>
                    </a:p>
                  </a:txBody>
                  <a:tcPr/>
                </a:tc>
                <a:tc hMerge="1">
                  <a:txBody>
                    <a:bodyPr/>
                    <a:lstStyle/>
                    <a:p>
                      <a:endParaRPr lang="LID4096"/>
                    </a:p>
                  </a:txBody>
                  <a:tcPr/>
                </a:tc>
                <a:tc hMerge="1">
                  <a:txBody>
                    <a:bodyPr/>
                    <a:lstStyle/>
                    <a:p>
                      <a:endParaRPr lang="LID4096"/>
                    </a:p>
                  </a:txBody>
                  <a:tcPr/>
                </a:tc>
                <a:tc hMerge="1">
                  <a:txBody>
                    <a:bodyPr/>
                    <a:lstStyle/>
                    <a:p>
                      <a:endParaRPr lang="LID4096"/>
                    </a:p>
                  </a:txBody>
                  <a:tcPr/>
                </a:tc>
                <a:extLst>
                  <a:ext uri="{0D108BD9-81ED-4DB2-BD59-A6C34878D82A}">
                    <a16:rowId xmlns:a16="http://schemas.microsoft.com/office/drawing/2014/main" val="3436942185"/>
                  </a:ext>
                </a:extLst>
              </a:tr>
              <a:tr h="759490">
                <a:tc rowSpan="6">
                  <a:txBody>
                    <a:bodyPr/>
                    <a:lstStyle/>
                    <a:p>
                      <a:pPr algn="ctr" fontAlgn="ctr"/>
                      <a:r>
                        <a:rPr lang="ru-RU" sz="2800" b="1" u="none" kern="1200" dirty="0">
                          <a:solidFill>
                            <a:srgbClr val="2B2B2B"/>
                          </a:solidFill>
                          <a:latin typeface="Montserrat"/>
                          <a:ea typeface="+mn-ea"/>
                          <a:cs typeface="+mn-cs"/>
                        </a:rPr>
                        <a:t>Варианты заказа(альтернативы)</a:t>
                      </a:r>
                    </a:p>
                  </a:txBody>
                  <a:tcPr marL="7620" marR="7620" marT="7620" marB="0" anchor="ctr"/>
                </a:tc>
                <a:tc>
                  <a:txBody>
                    <a:bodyPr/>
                    <a:lstStyle/>
                    <a:p>
                      <a:pPr algn="ctr" fontAlgn="ctr"/>
                      <a:r>
                        <a:rPr lang="ru-BY" sz="2800" u="none" kern="1200">
                          <a:solidFill>
                            <a:srgbClr val="2B2B2B"/>
                          </a:solidFill>
                          <a:latin typeface="Montserrat"/>
                          <a:ea typeface="+mn-ea"/>
                          <a:cs typeface="+mn-cs"/>
                        </a:rPr>
                        <a:t> </a:t>
                      </a:r>
                    </a:p>
                  </a:txBody>
                  <a:tcPr marL="7620" marR="7620" marT="7620" marB="0" anchor="ctr"/>
                </a:tc>
                <a:tc>
                  <a:txBody>
                    <a:bodyPr/>
                    <a:lstStyle/>
                    <a:p>
                      <a:pPr algn="ctr" fontAlgn="ctr"/>
                      <a:r>
                        <a:rPr lang="en-US" sz="2800" b="1" u="none" kern="1200" dirty="0">
                          <a:solidFill>
                            <a:srgbClr val="2B2B2B"/>
                          </a:solidFill>
                          <a:latin typeface="Montserrat"/>
                          <a:ea typeface="+mn-ea"/>
                          <a:cs typeface="+mn-cs"/>
                        </a:rPr>
                        <a:t>s1(8)</a:t>
                      </a:r>
                    </a:p>
                  </a:txBody>
                  <a:tcPr marL="7620" marR="7620" marT="7620" marB="0" anchor="ctr"/>
                </a:tc>
                <a:tc>
                  <a:txBody>
                    <a:bodyPr/>
                    <a:lstStyle/>
                    <a:p>
                      <a:pPr algn="ctr" fontAlgn="ctr"/>
                      <a:r>
                        <a:rPr lang="en-US" sz="2800" b="1" u="none" kern="1200" dirty="0">
                          <a:solidFill>
                            <a:srgbClr val="2B2B2B"/>
                          </a:solidFill>
                          <a:latin typeface="Montserrat"/>
                          <a:ea typeface="+mn-ea"/>
                          <a:cs typeface="+mn-cs"/>
                        </a:rPr>
                        <a:t>s2(9)</a:t>
                      </a:r>
                    </a:p>
                  </a:txBody>
                  <a:tcPr marL="7620" marR="7620" marT="7620" marB="0" anchor="ctr"/>
                </a:tc>
                <a:tc>
                  <a:txBody>
                    <a:bodyPr/>
                    <a:lstStyle/>
                    <a:p>
                      <a:pPr algn="ctr" fontAlgn="ctr"/>
                      <a:r>
                        <a:rPr lang="en-US" sz="2800" b="1" u="none" kern="1200" dirty="0">
                          <a:solidFill>
                            <a:srgbClr val="2B2B2B"/>
                          </a:solidFill>
                          <a:latin typeface="Montserrat"/>
                          <a:ea typeface="+mn-ea"/>
                          <a:cs typeface="+mn-cs"/>
                        </a:rPr>
                        <a:t>s3(10)</a:t>
                      </a:r>
                    </a:p>
                  </a:txBody>
                  <a:tcPr marL="7620" marR="7620" marT="7620" marB="0" anchor="ctr"/>
                </a:tc>
                <a:tc>
                  <a:txBody>
                    <a:bodyPr/>
                    <a:lstStyle/>
                    <a:p>
                      <a:pPr algn="ctr" fontAlgn="ctr"/>
                      <a:r>
                        <a:rPr lang="en-US" sz="2800" b="1" u="none" kern="1200" dirty="0">
                          <a:solidFill>
                            <a:srgbClr val="2B2B2B"/>
                          </a:solidFill>
                          <a:latin typeface="Montserrat"/>
                          <a:ea typeface="+mn-ea"/>
                          <a:cs typeface="+mn-cs"/>
                        </a:rPr>
                        <a:t>s4(11)</a:t>
                      </a:r>
                    </a:p>
                  </a:txBody>
                  <a:tcPr marL="7620" marR="7620" marT="7620" marB="0" anchor="ctr"/>
                </a:tc>
                <a:tc>
                  <a:txBody>
                    <a:bodyPr/>
                    <a:lstStyle/>
                    <a:p>
                      <a:pPr algn="ctr" fontAlgn="ctr"/>
                      <a:r>
                        <a:rPr lang="en-US" sz="2800" b="1" u="none" kern="1200" dirty="0">
                          <a:solidFill>
                            <a:srgbClr val="2B2B2B"/>
                          </a:solidFill>
                          <a:latin typeface="Montserrat"/>
                          <a:ea typeface="+mn-ea"/>
                          <a:cs typeface="+mn-cs"/>
                        </a:rPr>
                        <a:t>s5(12)</a:t>
                      </a:r>
                    </a:p>
                  </a:txBody>
                  <a:tcPr marL="7620" marR="7620" marT="7620" marB="0" anchor="ctr"/>
                </a:tc>
                <a:extLst>
                  <a:ext uri="{0D108BD9-81ED-4DB2-BD59-A6C34878D82A}">
                    <a16:rowId xmlns:a16="http://schemas.microsoft.com/office/drawing/2014/main" val="2115269462"/>
                  </a:ext>
                </a:extLst>
              </a:tr>
              <a:tr h="759490">
                <a:tc vMerge="1">
                  <a:txBody>
                    <a:bodyPr/>
                    <a:lstStyle/>
                    <a:p>
                      <a:endParaRPr lang="LID4096"/>
                    </a:p>
                  </a:txBody>
                  <a:tcPr/>
                </a:tc>
                <a:tc>
                  <a:txBody>
                    <a:bodyPr/>
                    <a:lstStyle/>
                    <a:p>
                      <a:pPr algn="ctr" fontAlgn="ctr"/>
                      <a:r>
                        <a:rPr lang="en-US" sz="2800" b="1" u="none" kern="1200" dirty="0">
                          <a:solidFill>
                            <a:srgbClr val="2B2B2B"/>
                          </a:solidFill>
                          <a:latin typeface="Montserrat"/>
                          <a:ea typeface="+mn-ea"/>
                          <a:cs typeface="+mn-cs"/>
                        </a:rPr>
                        <a:t>a1(8)</a:t>
                      </a:r>
                    </a:p>
                  </a:txBody>
                  <a:tcPr marL="7620" marR="7620" marT="7620" marB="0" anchor="ctr"/>
                </a:tc>
                <a:tc>
                  <a:txBody>
                    <a:bodyPr/>
                    <a:lstStyle/>
                    <a:p>
                      <a:pPr algn="ctr" fontAlgn="ctr"/>
                      <a:r>
                        <a:rPr lang="ru-BY" sz="2800" u="none" kern="1200" dirty="0">
                          <a:solidFill>
                            <a:srgbClr val="2B2B2B"/>
                          </a:solidFill>
                          <a:latin typeface="Montserrat"/>
                          <a:ea typeface="+mn-ea"/>
                          <a:cs typeface="+mn-cs"/>
                        </a:rPr>
                        <a:t>0</a:t>
                      </a:r>
                    </a:p>
                  </a:txBody>
                  <a:tcPr marL="7620" marR="7620" marT="7620" marB="0" anchor="ctr"/>
                </a:tc>
                <a:tc>
                  <a:txBody>
                    <a:bodyPr/>
                    <a:lstStyle/>
                    <a:p>
                      <a:pPr algn="ctr" fontAlgn="ctr"/>
                      <a:r>
                        <a:rPr lang="ru-BY" sz="2800" u="none" kern="1200">
                          <a:solidFill>
                            <a:srgbClr val="2B2B2B"/>
                          </a:solidFill>
                          <a:latin typeface="Montserrat"/>
                          <a:ea typeface="+mn-ea"/>
                          <a:cs typeface="+mn-cs"/>
                        </a:rPr>
                        <a:t>4</a:t>
                      </a:r>
                    </a:p>
                  </a:txBody>
                  <a:tcPr marL="7620" marR="7620" marT="7620" marB="0" anchor="ctr"/>
                </a:tc>
                <a:tc>
                  <a:txBody>
                    <a:bodyPr/>
                    <a:lstStyle/>
                    <a:p>
                      <a:pPr algn="ctr" fontAlgn="ctr"/>
                      <a:r>
                        <a:rPr lang="ru-BY" sz="2800" u="none" kern="1200">
                          <a:solidFill>
                            <a:srgbClr val="2B2B2B"/>
                          </a:solidFill>
                          <a:latin typeface="Montserrat"/>
                          <a:ea typeface="+mn-ea"/>
                          <a:cs typeface="+mn-cs"/>
                        </a:rPr>
                        <a:t>8</a:t>
                      </a:r>
                    </a:p>
                  </a:txBody>
                  <a:tcPr marL="7620" marR="7620" marT="7620" marB="0" anchor="ctr"/>
                </a:tc>
                <a:tc>
                  <a:txBody>
                    <a:bodyPr/>
                    <a:lstStyle/>
                    <a:p>
                      <a:pPr algn="ctr" fontAlgn="ctr"/>
                      <a:r>
                        <a:rPr lang="ru-BY" sz="2800" u="none" kern="1200">
                          <a:solidFill>
                            <a:srgbClr val="2B2B2B"/>
                          </a:solidFill>
                          <a:latin typeface="Montserrat"/>
                          <a:ea typeface="+mn-ea"/>
                          <a:cs typeface="+mn-cs"/>
                        </a:rPr>
                        <a:t>12</a:t>
                      </a:r>
                    </a:p>
                  </a:txBody>
                  <a:tcPr marL="7620" marR="7620" marT="7620" marB="0" anchor="ctr"/>
                </a:tc>
                <a:tc>
                  <a:txBody>
                    <a:bodyPr/>
                    <a:lstStyle/>
                    <a:p>
                      <a:pPr algn="ctr" fontAlgn="ctr"/>
                      <a:r>
                        <a:rPr lang="ru-BY" sz="2800" u="none" kern="1200">
                          <a:solidFill>
                            <a:srgbClr val="2B2B2B"/>
                          </a:solidFill>
                          <a:latin typeface="Montserrat"/>
                          <a:ea typeface="+mn-ea"/>
                          <a:cs typeface="+mn-cs"/>
                        </a:rPr>
                        <a:t>16</a:t>
                      </a:r>
                    </a:p>
                  </a:txBody>
                  <a:tcPr marL="7620" marR="7620" marT="7620" marB="0" anchor="ctr"/>
                </a:tc>
                <a:extLst>
                  <a:ext uri="{0D108BD9-81ED-4DB2-BD59-A6C34878D82A}">
                    <a16:rowId xmlns:a16="http://schemas.microsoft.com/office/drawing/2014/main" val="2699459822"/>
                  </a:ext>
                </a:extLst>
              </a:tr>
              <a:tr h="759490">
                <a:tc vMerge="1">
                  <a:txBody>
                    <a:bodyPr/>
                    <a:lstStyle/>
                    <a:p>
                      <a:endParaRPr lang="LID4096"/>
                    </a:p>
                  </a:txBody>
                  <a:tcPr/>
                </a:tc>
                <a:tc>
                  <a:txBody>
                    <a:bodyPr/>
                    <a:lstStyle/>
                    <a:p>
                      <a:pPr algn="ctr" fontAlgn="ctr"/>
                      <a:r>
                        <a:rPr lang="en-US" sz="2800" b="1" u="none" kern="1200" dirty="0">
                          <a:solidFill>
                            <a:srgbClr val="2B2B2B"/>
                          </a:solidFill>
                          <a:latin typeface="Montserrat"/>
                          <a:ea typeface="+mn-ea"/>
                          <a:cs typeface="+mn-cs"/>
                        </a:rPr>
                        <a:t>a2(9)</a:t>
                      </a:r>
                    </a:p>
                  </a:txBody>
                  <a:tcPr marL="7620" marR="7620" marT="7620" marB="0" anchor="ctr"/>
                </a:tc>
                <a:tc>
                  <a:txBody>
                    <a:bodyPr/>
                    <a:lstStyle/>
                    <a:p>
                      <a:pPr algn="ctr" fontAlgn="ctr"/>
                      <a:r>
                        <a:rPr lang="ru-BY" sz="2800" u="none" kern="1200">
                          <a:solidFill>
                            <a:srgbClr val="2B2B2B"/>
                          </a:solidFill>
                          <a:latin typeface="Montserrat"/>
                          <a:ea typeface="+mn-ea"/>
                          <a:cs typeface="+mn-cs"/>
                        </a:rPr>
                        <a:t>3</a:t>
                      </a:r>
                    </a:p>
                  </a:txBody>
                  <a:tcPr marL="7620" marR="7620" marT="7620" marB="0" anchor="ctr"/>
                </a:tc>
                <a:tc>
                  <a:txBody>
                    <a:bodyPr/>
                    <a:lstStyle/>
                    <a:p>
                      <a:pPr algn="ctr" fontAlgn="ctr"/>
                      <a:r>
                        <a:rPr lang="ru-BY" sz="2800" u="none" kern="1200" dirty="0">
                          <a:solidFill>
                            <a:srgbClr val="2B2B2B"/>
                          </a:solidFill>
                          <a:latin typeface="Montserrat"/>
                          <a:ea typeface="+mn-ea"/>
                          <a:cs typeface="+mn-cs"/>
                        </a:rPr>
                        <a:t>0</a:t>
                      </a:r>
                    </a:p>
                  </a:txBody>
                  <a:tcPr marL="7620" marR="7620" marT="7620" marB="0" anchor="ctr"/>
                </a:tc>
                <a:tc>
                  <a:txBody>
                    <a:bodyPr/>
                    <a:lstStyle/>
                    <a:p>
                      <a:pPr algn="ctr" fontAlgn="ctr"/>
                      <a:r>
                        <a:rPr lang="ru-BY" sz="2800" u="none" kern="1200">
                          <a:solidFill>
                            <a:srgbClr val="2B2B2B"/>
                          </a:solidFill>
                          <a:latin typeface="Montserrat"/>
                          <a:ea typeface="+mn-ea"/>
                          <a:cs typeface="+mn-cs"/>
                        </a:rPr>
                        <a:t>4</a:t>
                      </a:r>
                    </a:p>
                  </a:txBody>
                  <a:tcPr marL="7620" marR="7620" marT="7620" marB="0" anchor="ctr"/>
                </a:tc>
                <a:tc>
                  <a:txBody>
                    <a:bodyPr/>
                    <a:lstStyle/>
                    <a:p>
                      <a:pPr algn="ctr" fontAlgn="ctr"/>
                      <a:r>
                        <a:rPr lang="ru-BY" sz="2800" u="none" kern="1200">
                          <a:solidFill>
                            <a:srgbClr val="2B2B2B"/>
                          </a:solidFill>
                          <a:latin typeface="Montserrat"/>
                          <a:ea typeface="+mn-ea"/>
                          <a:cs typeface="+mn-cs"/>
                        </a:rPr>
                        <a:t>8</a:t>
                      </a:r>
                    </a:p>
                  </a:txBody>
                  <a:tcPr marL="7620" marR="7620" marT="7620" marB="0" anchor="ctr"/>
                </a:tc>
                <a:tc>
                  <a:txBody>
                    <a:bodyPr/>
                    <a:lstStyle/>
                    <a:p>
                      <a:pPr algn="ctr" fontAlgn="ctr"/>
                      <a:r>
                        <a:rPr lang="ru-BY" sz="2800" u="none" kern="1200">
                          <a:solidFill>
                            <a:srgbClr val="2B2B2B"/>
                          </a:solidFill>
                          <a:latin typeface="Montserrat"/>
                          <a:ea typeface="+mn-ea"/>
                          <a:cs typeface="+mn-cs"/>
                        </a:rPr>
                        <a:t>12</a:t>
                      </a:r>
                    </a:p>
                  </a:txBody>
                  <a:tcPr marL="7620" marR="7620" marT="7620" marB="0" anchor="ctr"/>
                </a:tc>
                <a:extLst>
                  <a:ext uri="{0D108BD9-81ED-4DB2-BD59-A6C34878D82A}">
                    <a16:rowId xmlns:a16="http://schemas.microsoft.com/office/drawing/2014/main" val="2000632399"/>
                  </a:ext>
                </a:extLst>
              </a:tr>
              <a:tr h="759490">
                <a:tc vMerge="1">
                  <a:txBody>
                    <a:bodyPr/>
                    <a:lstStyle/>
                    <a:p>
                      <a:endParaRPr lang="LID4096"/>
                    </a:p>
                  </a:txBody>
                  <a:tcPr/>
                </a:tc>
                <a:tc>
                  <a:txBody>
                    <a:bodyPr/>
                    <a:lstStyle/>
                    <a:p>
                      <a:pPr algn="ctr" fontAlgn="ctr"/>
                      <a:r>
                        <a:rPr lang="en-US" sz="2800" b="1" u="none" kern="1200" dirty="0">
                          <a:solidFill>
                            <a:srgbClr val="2B2B2B"/>
                          </a:solidFill>
                          <a:latin typeface="Montserrat"/>
                          <a:ea typeface="+mn-ea"/>
                          <a:cs typeface="+mn-cs"/>
                        </a:rPr>
                        <a:t>a3(10)</a:t>
                      </a:r>
                    </a:p>
                  </a:txBody>
                  <a:tcPr marL="7620" marR="7620" marT="7620" marB="0" anchor="ctr"/>
                </a:tc>
                <a:tc>
                  <a:txBody>
                    <a:bodyPr/>
                    <a:lstStyle/>
                    <a:p>
                      <a:pPr algn="ctr" fontAlgn="ctr"/>
                      <a:r>
                        <a:rPr lang="ru-BY" sz="2800" u="none" kern="1200">
                          <a:solidFill>
                            <a:srgbClr val="2B2B2B"/>
                          </a:solidFill>
                          <a:latin typeface="Montserrat"/>
                          <a:ea typeface="+mn-ea"/>
                          <a:cs typeface="+mn-cs"/>
                        </a:rPr>
                        <a:t>6</a:t>
                      </a:r>
                    </a:p>
                  </a:txBody>
                  <a:tcPr marL="7620" marR="7620" marT="7620" marB="0" anchor="ctr"/>
                </a:tc>
                <a:tc>
                  <a:txBody>
                    <a:bodyPr/>
                    <a:lstStyle/>
                    <a:p>
                      <a:pPr algn="ctr" fontAlgn="ctr"/>
                      <a:r>
                        <a:rPr lang="ru-BY" sz="2800" u="none" kern="1200">
                          <a:solidFill>
                            <a:srgbClr val="2B2B2B"/>
                          </a:solidFill>
                          <a:latin typeface="Montserrat"/>
                          <a:ea typeface="+mn-ea"/>
                          <a:cs typeface="+mn-cs"/>
                        </a:rPr>
                        <a:t>3</a:t>
                      </a:r>
                    </a:p>
                  </a:txBody>
                  <a:tcPr marL="7620" marR="7620" marT="7620" marB="0" anchor="ctr"/>
                </a:tc>
                <a:tc>
                  <a:txBody>
                    <a:bodyPr/>
                    <a:lstStyle/>
                    <a:p>
                      <a:pPr algn="ctr" fontAlgn="ctr"/>
                      <a:r>
                        <a:rPr lang="ru-BY" sz="2800" u="none" kern="1200" dirty="0">
                          <a:solidFill>
                            <a:srgbClr val="2B2B2B"/>
                          </a:solidFill>
                          <a:latin typeface="Montserrat"/>
                          <a:ea typeface="+mn-ea"/>
                          <a:cs typeface="+mn-cs"/>
                        </a:rPr>
                        <a:t>0</a:t>
                      </a:r>
                    </a:p>
                  </a:txBody>
                  <a:tcPr marL="7620" marR="7620" marT="7620" marB="0" anchor="ctr"/>
                </a:tc>
                <a:tc>
                  <a:txBody>
                    <a:bodyPr/>
                    <a:lstStyle/>
                    <a:p>
                      <a:pPr algn="ctr" fontAlgn="ctr"/>
                      <a:r>
                        <a:rPr lang="ru-BY" sz="2800" u="none" kern="1200">
                          <a:solidFill>
                            <a:srgbClr val="2B2B2B"/>
                          </a:solidFill>
                          <a:latin typeface="Montserrat"/>
                          <a:ea typeface="+mn-ea"/>
                          <a:cs typeface="+mn-cs"/>
                        </a:rPr>
                        <a:t>4</a:t>
                      </a:r>
                    </a:p>
                  </a:txBody>
                  <a:tcPr marL="7620" marR="7620" marT="7620" marB="0" anchor="ctr"/>
                </a:tc>
                <a:tc>
                  <a:txBody>
                    <a:bodyPr/>
                    <a:lstStyle/>
                    <a:p>
                      <a:pPr algn="ctr" fontAlgn="ctr"/>
                      <a:r>
                        <a:rPr lang="ru-BY" sz="2800" u="none" kern="1200" dirty="0">
                          <a:solidFill>
                            <a:srgbClr val="2B2B2B"/>
                          </a:solidFill>
                          <a:latin typeface="Montserrat"/>
                          <a:ea typeface="+mn-ea"/>
                          <a:cs typeface="+mn-cs"/>
                        </a:rPr>
                        <a:t>8</a:t>
                      </a:r>
                    </a:p>
                  </a:txBody>
                  <a:tcPr marL="7620" marR="7620" marT="7620" marB="0" anchor="ctr"/>
                </a:tc>
                <a:extLst>
                  <a:ext uri="{0D108BD9-81ED-4DB2-BD59-A6C34878D82A}">
                    <a16:rowId xmlns:a16="http://schemas.microsoft.com/office/drawing/2014/main" val="1031932264"/>
                  </a:ext>
                </a:extLst>
              </a:tr>
              <a:tr h="759490">
                <a:tc vMerge="1">
                  <a:txBody>
                    <a:bodyPr/>
                    <a:lstStyle/>
                    <a:p>
                      <a:endParaRPr lang="LID4096"/>
                    </a:p>
                  </a:txBody>
                  <a:tcPr/>
                </a:tc>
                <a:tc>
                  <a:txBody>
                    <a:bodyPr/>
                    <a:lstStyle/>
                    <a:p>
                      <a:pPr algn="ctr" fontAlgn="ctr"/>
                      <a:r>
                        <a:rPr lang="en-US" sz="2800" b="1" u="none" kern="1200" dirty="0">
                          <a:solidFill>
                            <a:srgbClr val="2B2B2B"/>
                          </a:solidFill>
                          <a:latin typeface="Montserrat"/>
                          <a:ea typeface="+mn-ea"/>
                          <a:cs typeface="+mn-cs"/>
                        </a:rPr>
                        <a:t>a4(11)</a:t>
                      </a:r>
                    </a:p>
                  </a:txBody>
                  <a:tcPr marL="7620" marR="7620" marT="7620" marB="0" anchor="ctr"/>
                </a:tc>
                <a:tc>
                  <a:txBody>
                    <a:bodyPr/>
                    <a:lstStyle/>
                    <a:p>
                      <a:pPr algn="ctr" fontAlgn="ctr"/>
                      <a:r>
                        <a:rPr lang="ru-BY" sz="2800" u="none" kern="1200">
                          <a:solidFill>
                            <a:srgbClr val="2B2B2B"/>
                          </a:solidFill>
                          <a:latin typeface="Montserrat"/>
                          <a:ea typeface="+mn-ea"/>
                          <a:cs typeface="+mn-cs"/>
                        </a:rPr>
                        <a:t>9</a:t>
                      </a:r>
                    </a:p>
                  </a:txBody>
                  <a:tcPr marL="7620" marR="7620" marT="7620" marB="0" anchor="ctr"/>
                </a:tc>
                <a:tc>
                  <a:txBody>
                    <a:bodyPr/>
                    <a:lstStyle/>
                    <a:p>
                      <a:pPr algn="ctr" fontAlgn="ctr"/>
                      <a:r>
                        <a:rPr lang="ru-BY" sz="2800" u="none" kern="1200">
                          <a:solidFill>
                            <a:srgbClr val="2B2B2B"/>
                          </a:solidFill>
                          <a:latin typeface="Montserrat"/>
                          <a:ea typeface="+mn-ea"/>
                          <a:cs typeface="+mn-cs"/>
                        </a:rPr>
                        <a:t>6</a:t>
                      </a:r>
                    </a:p>
                  </a:txBody>
                  <a:tcPr marL="7620" marR="7620" marT="7620" marB="0" anchor="ctr"/>
                </a:tc>
                <a:tc>
                  <a:txBody>
                    <a:bodyPr/>
                    <a:lstStyle/>
                    <a:p>
                      <a:pPr algn="ctr" fontAlgn="ctr"/>
                      <a:r>
                        <a:rPr lang="ru-BY" sz="2800" u="none" kern="1200" dirty="0">
                          <a:solidFill>
                            <a:srgbClr val="2B2B2B"/>
                          </a:solidFill>
                          <a:latin typeface="Montserrat"/>
                          <a:ea typeface="+mn-ea"/>
                          <a:cs typeface="+mn-cs"/>
                        </a:rPr>
                        <a:t>3</a:t>
                      </a:r>
                    </a:p>
                  </a:txBody>
                  <a:tcPr marL="7620" marR="7620" marT="7620" marB="0" anchor="ctr"/>
                </a:tc>
                <a:tc>
                  <a:txBody>
                    <a:bodyPr/>
                    <a:lstStyle/>
                    <a:p>
                      <a:pPr algn="ctr" fontAlgn="ctr"/>
                      <a:r>
                        <a:rPr lang="ru-BY" sz="2800" u="none" kern="1200" dirty="0">
                          <a:solidFill>
                            <a:srgbClr val="2B2B2B"/>
                          </a:solidFill>
                          <a:latin typeface="Montserrat"/>
                          <a:ea typeface="+mn-ea"/>
                          <a:cs typeface="+mn-cs"/>
                        </a:rPr>
                        <a:t>0</a:t>
                      </a:r>
                    </a:p>
                  </a:txBody>
                  <a:tcPr marL="7620" marR="7620" marT="7620" marB="0" anchor="ctr"/>
                </a:tc>
                <a:tc>
                  <a:txBody>
                    <a:bodyPr/>
                    <a:lstStyle/>
                    <a:p>
                      <a:pPr algn="ctr" fontAlgn="ctr"/>
                      <a:r>
                        <a:rPr lang="ru-BY" sz="2800" u="none" kern="1200">
                          <a:solidFill>
                            <a:srgbClr val="2B2B2B"/>
                          </a:solidFill>
                          <a:latin typeface="Montserrat"/>
                          <a:ea typeface="+mn-ea"/>
                          <a:cs typeface="+mn-cs"/>
                        </a:rPr>
                        <a:t>4</a:t>
                      </a:r>
                    </a:p>
                  </a:txBody>
                  <a:tcPr marL="7620" marR="7620" marT="7620" marB="0" anchor="ctr"/>
                </a:tc>
                <a:extLst>
                  <a:ext uri="{0D108BD9-81ED-4DB2-BD59-A6C34878D82A}">
                    <a16:rowId xmlns:a16="http://schemas.microsoft.com/office/drawing/2014/main" val="647475070"/>
                  </a:ext>
                </a:extLst>
              </a:tr>
              <a:tr h="759490">
                <a:tc vMerge="1">
                  <a:txBody>
                    <a:bodyPr/>
                    <a:lstStyle/>
                    <a:p>
                      <a:endParaRPr lang="LID4096"/>
                    </a:p>
                  </a:txBody>
                  <a:tcPr/>
                </a:tc>
                <a:tc>
                  <a:txBody>
                    <a:bodyPr/>
                    <a:lstStyle/>
                    <a:p>
                      <a:pPr algn="ctr" fontAlgn="ctr"/>
                      <a:r>
                        <a:rPr lang="en-US" sz="2800" b="1" u="none" kern="1200" dirty="0">
                          <a:solidFill>
                            <a:srgbClr val="2B2B2B"/>
                          </a:solidFill>
                          <a:latin typeface="Montserrat"/>
                          <a:ea typeface="+mn-ea"/>
                          <a:cs typeface="+mn-cs"/>
                        </a:rPr>
                        <a:t>a5(12)</a:t>
                      </a:r>
                    </a:p>
                  </a:txBody>
                  <a:tcPr marL="7620" marR="7620" marT="7620" marB="0" anchor="ctr"/>
                </a:tc>
                <a:tc>
                  <a:txBody>
                    <a:bodyPr/>
                    <a:lstStyle/>
                    <a:p>
                      <a:pPr algn="ctr" fontAlgn="ctr"/>
                      <a:r>
                        <a:rPr lang="ru-BY" sz="2800" u="none" kern="1200">
                          <a:solidFill>
                            <a:srgbClr val="2B2B2B"/>
                          </a:solidFill>
                          <a:latin typeface="Montserrat"/>
                          <a:ea typeface="+mn-ea"/>
                          <a:cs typeface="+mn-cs"/>
                        </a:rPr>
                        <a:t>12</a:t>
                      </a:r>
                    </a:p>
                  </a:txBody>
                  <a:tcPr marL="7620" marR="7620" marT="7620" marB="0" anchor="ctr"/>
                </a:tc>
                <a:tc>
                  <a:txBody>
                    <a:bodyPr/>
                    <a:lstStyle/>
                    <a:p>
                      <a:pPr algn="ctr" fontAlgn="ctr"/>
                      <a:r>
                        <a:rPr lang="ru-BY" sz="2800" u="none" kern="1200">
                          <a:solidFill>
                            <a:srgbClr val="2B2B2B"/>
                          </a:solidFill>
                          <a:latin typeface="Montserrat"/>
                          <a:ea typeface="+mn-ea"/>
                          <a:cs typeface="+mn-cs"/>
                        </a:rPr>
                        <a:t>9</a:t>
                      </a:r>
                    </a:p>
                  </a:txBody>
                  <a:tcPr marL="7620" marR="7620" marT="7620" marB="0" anchor="ctr"/>
                </a:tc>
                <a:tc>
                  <a:txBody>
                    <a:bodyPr/>
                    <a:lstStyle/>
                    <a:p>
                      <a:pPr algn="ctr" fontAlgn="ctr"/>
                      <a:r>
                        <a:rPr lang="ru-BY" sz="2800" u="none" kern="1200">
                          <a:solidFill>
                            <a:srgbClr val="2B2B2B"/>
                          </a:solidFill>
                          <a:latin typeface="Montserrat"/>
                          <a:ea typeface="+mn-ea"/>
                          <a:cs typeface="+mn-cs"/>
                        </a:rPr>
                        <a:t>6</a:t>
                      </a:r>
                    </a:p>
                  </a:txBody>
                  <a:tcPr marL="7620" marR="7620" marT="7620" marB="0" anchor="ctr"/>
                </a:tc>
                <a:tc>
                  <a:txBody>
                    <a:bodyPr/>
                    <a:lstStyle/>
                    <a:p>
                      <a:pPr algn="ctr" fontAlgn="ctr"/>
                      <a:r>
                        <a:rPr lang="ru-BY" sz="2800" u="none" kern="1200" dirty="0">
                          <a:solidFill>
                            <a:srgbClr val="2B2B2B"/>
                          </a:solidFill>
                          <a:latin typeface="Montserrat"/>
                          <a:ea typeface="+mn-ea"/>
                          <a:cs typeface="+mn-cs"/>
                        </a:rPr>
                        <a:t>3</a:t>
                      </a:r>
                    </a:p>
                  </a:txBody>
                  <a:tcPr marL="7620" marR="7620" marT="7620" marB="0" anchor="ctr"/>
                </a:tc>
                <a:tc>
                  <a:txBody>
                    <a:bodyPr/>
                    <a:lstStyle/>
                    <a:p>
                      <a:pPr algn="ctr" fontAlgn="ctr"/>
                      <a:r>
                        <a:rPr lang="ru-BY" sz="2800" u="none" kern="1200" dirty="0">
                          <a:solidFill>
                            <a:srgbClr val="2B2B2B"/>
                          </a:solidFill>
                          <a:latin typeface="Montserrat"/>
                          <a:ea typeface="+mn-ea"/>
                          <a:cs typeface="+mn-cs"/>
                        </a:rPr>
                        <a:t>0</a:t>
                      </a:r>
                    </a:p>
                  </a:txBody>
                  <a:tcPr marL="7620" marR="7620" marT="7620" marB="0" anchor="ctr"/>
                </a:tc>
                <a:extLst>
                  <a:ext uri="{0D108BD9-81ED-4DB2-BD59-A6C34878D82A}">
                    <a16:rowId xmlns:a16="http://schemas.microsoft.com/office/drawing/2014/main" val="372008053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EFE5"/>
        </a:solidFill>
        <a:effectLst/>
      </p:bgPr>
    </p:bg>
    <p:spTree>
      <p:nvGrpSpPr>
        <p:cNvPr id="1" name=""/>
        <p:cNvGrpSpPr/>
        <p:nvPr/>
      </p:nvGrpSpPr>
      <p:grpSpPr>
        <a:xfrm>
          <a:off x="0" y="0"/>
          <a:ext cx="0" cy="0"/>
          <a:chOff x="0" y="0"/>
          <a:chExt cx="0" cy="0"/>
        </a:xfrm>
      </p:grpSpPr>
      <p:sp>
        <p:nvSpPr>
          <p:cNvPr id="17" name="TextBox 17"/>
          <p:cNvSpPr txBox="1"/>
          <p:nvPr/>
        </p:nvSpPr>
        <p:spPr>
          <a:xfrm>
            <a:off x="1828800" y="495300"/>
            <a:ext cx="12877800" cy="899670"/>
          </a:xfrm>
          <a:prstGeom prst="rect">
            <a:avLst/>
          </a:prstGeom>
        </p:spPr>
        <p:txBody>
          <a:bodyPr wrap="square" lIns="0" tIns="0" rIns="0" bIns="0" rtlCol="0" anchor="t">
            <a:spAutoFit/>
          </a:bodyPr>
          <a:lstStyle/>
          <a:p>
            <a:pPr marL="0" lvl="0" indent="0" algn="just">
              <a:lnSpc>
                <a:spcPts val="8309"/>
              </a:lnSpc>
              <a:spcBef>
                <a:spcPct val="0"/>
              </a:spcBef>
            </a:pPr>
            <a:r>
              <a:rPr lang="ru-RU" sz="3200" dirty="0">
                <a:solidFill>
                  <a:srgbClr val="2B2B2B"/>
                </a:solidFill>
                <a:latin typeface="Montserrat"/>
              </a:rPr>
              <a:t>Находим максимальный элемент в каждой строке:</a:t>
            </a:r>
            <a:endParaRPr lang="en-US" sz="3200" u="none" dirty="0">
              <a:solidFill>
                <a:srgbClr val="2B2B2B"/>
              </a:solidFill>
              <a:latin typeface="Montserrat"/>
            </a:endParaRPr>
          </a:p>
        </p:txBody>
      </p:sp>
      <p:sp>
        <p:nvSpPr>
          <p:cNvPr id="19" name="TextBox 18">
            <a:extLst>
              <a:ext uri="{FF2B5EF4-FFF2-40B4-BE49-F238E27FC236}">
                <a16:creationId xmlns:a16="http://schemas.microsoft.com/office/drawing/2014/main" id="{41F518D3-93F8-AB97-27FC-DE23BE716EDE}"/>
              </a:ext>
            </a:extLst>
          </p:cNvPr>
          <p:cNvSpPr txBox="1"/>
          <p:nvPr/>
        </p:nvSpPr>
        <p:spPr>
          <a:xfrm>
            <a:off x="1828800" y="7265938"/>
            <a:ext cx="16916400" cy="2308324"/>
          </a:xfrm>
          <a:prstGeom prst="rect">
            <a:avLst/>
          </a:prstGeom>
          <a:noFill/>
        </p:spPr>
        <p:txBody>
          <a:bodyPr wrap="square" rtlCol="0">
            <a:spAutoFit/>
          </a:bodyPr>
          <a:lstStyle/>
          <a:p>
            <a:r>
              <a:rPr lang="en-US" sz="3600" dirty="0">
                <a:solidFill>
                  <a:srgbClr val="2B2B2B"/>
                </a:solidFill>
                <a:latin typeface="Montserrat"/>
              </a:rPr>
              <a:t>S = min(16,12,8,9,12) = 8</a:t>
            </a:r>
            <a:endParaRPr lang="ru-RU" sz="3600" dirty="0">
              <a:solidFill>
                <a:srgbClr val="2B2B2B"/>
              </a:solidFill>
              <a:latin typeface="Montserrat"/>
            </a:endParaRPr>
          </a:p>
          <a:p>
            <a:endParaRPr lang="en-US" sz="3600" dirty="0">
              <a:solidFill>
                <a:srgbClr val="2B2B2B"/>
              </a:solidFill>
              <a:latin typeface="Montserrat"/>
            </a:endParaRPr>
          </a:p>
          <a:p>
            <a:r>
              <a:rPr lang="ru-RU" sz="3600" dirty="0">
                <a:solidFill>
                  <a:srgbClr val="2B2B2B"/>
                </a:solidFill>
                <a:latin typeface="Montserrat"/>
              </a:rPr>
              <a:t>	Таким образом для минимизации рисков и потерь необходимо выбрать стратегию </a:t>
            </a:r>
            <a:r>
              <a:rPr lang="en-US" sz="3600" dirty="0">
                <a:solidFill>
                  <a:srgbClr val="2B2B2B"/>
                </a:solidFill>
                <a:latin typeface="Montserrat"/>
              </a:rPr>
              <a:t>a</a:t>
            </a:r>
            <a:r>
              <a:rPr lang="ru-RU" sz="3600" dirty="0">
                <a:solidFill>
                  <a:srgbClr val="2B2B2B"/>
                </a:solidFill>
                <a:latin typeface="Montserrat"/>
              </a:rPr>
              <a:t>3 и изготавливать по 10 тортов.</a:t>
            </a:r>
            <a:endParaRPr lang="LID4096" sz="3600" dirty="0">
              <a:solidFill>
                <a:srgbClr val="2B2B2B"/>
              </a:solidFill>
              <a:latin typeface="Montserrat"/>
            </a:endParaRPr>
          </a:p>
        </p:txBody>
      </p:sp>
      <p:graphicFrame>
        <p:nvGraphicFramePr>
          <p:cNvPr id="2" name="Таблица 1">
            <a:extLst>
              <a:ext uri="{FF2B5EF4-FFF2-40B4-BE49-F238E27FC236}">
                <a16:creationId xmlns:a16="http://schemas.microsoft.com/office/drawing/2014/main" id="{62C7121B-BC87-2E59-BEC8-176B9677B812}"/>
              </a:ext>
            </a:extLst>
          </p:cNvPr>
          <p:cNvGraphicFramePr>
            <a:graphicFrameLocks noGrp="1"/>
          </p:cNvGraphicFramePr>
          <p:nvPr>
            <p:extLst>
              <p:ext uri="{D42A27DB-BD31-4B8C-83A1-F6EECF244321}">
                <p14:modId xmlns:p14="http://schemas.microsoft.com/office/powerpoint/2010/main" val="525629829"/>
              </p:ext>
            </p:extLst>
          </p:nvPr>
        </p:nvGraphicFramePr>
        <p:xfrm>
          <a:off x="2286000" y="1752533"/>
          <a:ext cx="15240001" cy="5232042"/>
        </p:xfrm>
        <a:graphic>
          <a:graphicData uri="http://schemas.openxmlformats.org/drawingml/2006/table">
            <a:tbl>
              <a:tblPr>
                <a:tableStyleId>{5940675A-B579-460E-94D1-54222C63F5DA}</a:tableStyleId>
              </a:tblPr>
              <a:tblGrid>
                <a:gridCol w="4410765">
                  <a:extLst>
                    <a:ext uri="{9D8B030D-6E8A-4147-A177-3AD203B41FA5}">
                      <a16:colId xmlns:a16="http://schemas.microsoft.com/office/drawing/2014/main" val="2702889371"/>
                    </a:ext>
                  </a:extLst>
                </a:gridCol>
                <a:gridCol w="1794212">
                  <a:extLst>
                    <a:ext uri="{9D8B030D-6E8A-4147-A177-3AD203B41FA5}">
                      <a16:colId xmlns:a16="http://schemas.microsoft.com/office/drawing/2014/main" val="273391578"/>
                    </a:ext>
                  </a:extLst>
                </a:gridCol>
                <a:gridCol w="1794212">
                  <a:extLst>
                    <a:ext uri="{9D8B030D-6E8A-4147-A177-3AD203B41FA5}">
                      <a16:colId xmlns:a16="http://schemas.microsoft.com/office/drawing/2014/main" val="1860660255"/>
                    </a:ext>
                  </a:extLst>
                </a:gridCol>
                <a:gridCol w="1435369">
                  <a:extLst>
                    <a:ext uri="{9D8B030D-6E8A-4147-A177-3AD203B41FA5}">
                      <a16:colId xmlns:a16="http://schemas.microsoft.com/office/drawing/2014/main" val="3668229855"/>
                    </a:ext>
                  </a:extLst>
                </a:gridCol>
                <a:gridCol w="1435369">
                  <a:extLst>
                    <a:ext uri="{9D8B030D-6E8A-4147-A177-3AD203B41FA5}">
                      <a16:colId xmlns:a16="http://schemas.microsoft.com/office/drawing/2014/main" val="2516897847"/>
                    </a:ext>
                  </a:extLst>
                </a:gridCol>
                <a:gridCol w="1435369">
                  <a:extLst>
                    <a:ext uri="{9D8B030D-6E8A-4147-A177-3AD203B41FA5}">
                      <a16:colId xmlns:a16="http://schemas.microsoft.com/office/drawing/2014/main" val="978767370"/>
                    </a:ext>
                  </a:extLst>
                </a:gridCol>
                <a:gridCol w="1435369">
                  <a:extLst>
                    <a:ext uri="{9D8B030D-6E8A-4147-A177-3AD203B41FA5}">
                      <a16:colId xmlns:a16="http://schemas.microsoft.com/office/drawing/2014/main" val="4189338410"/>
                    </a:ext>
                  </a:extLst>
                </a:gridCol>
                <a:gridCol w="1499336">
                  <a:extLst>
                    <a:ext uri="{9D8B030D-6E8A-4147-A177-3AD203B41FA5}">
                      <a16:colId xmlns:a16="http://schemas.microsoft.com/office/drawing/2014/main" val="2047377927"/>
                    </a:ext>
                  </a:extLst>
                </a:gridCol>
              </a:tblGrid>
              <a:tr h="675102">
                <a:tc>
                  <a:txBody>
                    <a:bodyPr/>
                    <a:lstStyle/>
                    <a:p>
                      <a:pPr algn="l" fontAlgn="b"/>
                      <a:endParaRPr lang="ru-BY" sz="2800" u="none" kern="1200" dirty="0">
                        <a:solidFill>
                          <a:srgbClr val="2B2B2B"/>
                        </a:solidFill>
                        <a:latin typeface="Montserrat"/>
                        <a:ea typeface="+mn-ea"/>
                        <a:cs typeface="+mn-cs"/>
                      </a:endParaRPr>
                    </a:p>
                  </a:txBody>
                  <a:tcPr marL="7620" marR="7620" marT="7620" marB="0" anchor="b"/>
                </a:tc>
                <a:tc>
                  <a:txBody>
                    <a:bodyPr/>
                    <a:lstStyle/>
                    <a:p>
                      <a:pPr algn="l" fontAlgn="b"/>
                      <a:endParaRPr lang="ru-BY" sz="2800" u="none" kern="1200">
                        <a:solidFill>
                          <a:srgbClr val="2B2B2B"/>
                        </a:solidFill>
                        <a:latin typeface="Montserrat"/>
                        <a:ea typeface="+mn-ea"/>
                        <a:cs typeface="+mn-cs"/>
                      </a:endParaRPr>
                    </a:p>
                  </a:txBody>
                  <a:tcPr marL="7620" marR="7620" marT="7620" marB="0" anchor="b"/>
                </a:tc>
                <a:tc gridSpan="5">
                  <a:txBody>
                    <a:bodyPr/>
                    <a:lstStyle/>
                    <a:p>
                      <a:pPr algn="ctr" fontAlgn="ctr"/>
                      <a:r>
                        <a:rPr lang="ru-RU" sz="2800" b="1" u="none" kern="1200" dirty="0">
                          <a:solidFill>
                            <a:srgbClr val="2B2B2B"/>
                          </a:solidFill>
                          <a:latin typeface="Montserrat"/>
                          <a:ea typeface="+mn-ea"/>
                          <a:cs typeface="+mn-cs"/>
                        </a:rPr>
                        <a:t>Возможный спрос</a:t>
                      </a:r>
                    </a:p>
                  </a:txBody>
                  <a:tcPr marL="7620" marR="7620" marT="7620" marB="0" anchor="ctr"/>
                </a:tc>
                <a:tc hMerge="1">
                  <a:txBody>
                    <a:bodyPr/>
                    <a:lstStyle/>
                    <a:p>
                      <a:endParaRPr lang="LID4096"/>
                    </a:p>
                  </a:txBody>
                  <a:tcPr/>
                </a:tc>
                <a:tc hMerge="1">
                  <a:txBody>
                    <a:bodyPr/>
                    <a:lstStyle/>
                    <a:p>
                      <a:endParaRPr lang="LID4096"/>
                    </a:p>
                  </a:txBody>
                  <a:tcPr/>
                </a:tc>
                <a:tc hMerge="1">
                  <a:txBody>
                    <a:bodyPr/>
                    <a:lstStyle/>
                    <a:p>
                      <a:endParaRPr lang="LID4096"/>
                    </a:p>
                  </a:txBody>
                  <a:tcPr/>
                </a:tc>
                <a:tc hMerge="1">
                  <a:txBody>
                    <a:bodyPr/>
                    <a:lstStyle/>
                    <a:p>
                      <a:endParaRPr lang="LID4096"/>
                    </a:p>
                  </a:txBody>
                  <a:tcPr/>
                </a:tc>
                <a:tc>
                  <a:txBody>
                    <a:bodyPr/>
                    <a:lstStyle/>
                    <a:p>
                      <a:pPr algn="ctr" fontAlgn="ctr"/>
                      <a:endParaRPr lang="ru-RU" sz="2800" b="1" u="none" kern="1200" dirty="0">
                        <a:solidFill>
                          <a:srgbClr val="2B2B2B"/>
                        </a:solidFill>
                        <a:latin typeface="Montserrat"/>
                        <a:ea typeface="+mn-ea"/>
                        <a:cs typeface="+mn-cs"/>
                      </a:endParaRPr>
                    </a:p>
                  </a:txBody>
                  <a:tcPr marL="7620" marR="7620" marT="7620" marB="0" anchor="ctr"/>
                </a:tc>
                <a:extLst>
                  <a:ext uri="{0D108BD9-81ED-4DB2-BD59-A6C34878D82A}">
                    <a16:rowId xmlns:a16="http://schemas.microsoft.com/office/drawing/2014/main" val="1962543868"/>
                  </a:ext>
                </a:extLst>
              </a:tr>
              <a:tr h="759490">
                <a:tc rowSpan="6">
                  <a:txBody>
                    <a:bodyPr/>
                    <a:lstStyle/>
                    <a:p>
                      <a:pPr algn="ctr" fontAlgn="ctr"/>
                      <a:r>
                        <a:rPr lang="ru-RU" sz="2800" b="1" u="none" kern="1200" dirty="0">
                          <a:solidFill>
                            <a:srgbClr val="2B2B2B"/>
                          </a:solidFill>
                          <a:latin typeface="Montserrat"/>
                          <a:ea typeface="+mn-ea"/>
                          <a:cs typeface="+mn-cs"/>
                        </a:rPr>
                        <a:t>Варианты заказа(альтернативы)</a:t>
                      </a:r>
                    </a:p>
                  </a:txBody>
                  <a:tcPr marL="7620" marR="7620" marT="7620" marB="0" anchor="ctr"/>
                </a:tc>
                <a:tc>
                  <a:txBody>
                    <a:bodyPr/>
                    <a:lstStyle/>
                    <a:p>
                      <a:pPr algn="ctr" fontAlgn="ctr"/>
                      <a:r>
                        <a:rPr lang="ru-BY" sz="2800" u="none" kern="1200">
                          <a:solidFill>
                            <a:srgbClr val="2B2B2B"/>
                          </a:solidFill>
                          <a:latin typeface="Montserrat"/>
                          <a:ea typeface="+mn-ea"/>
                          <a:cs typeface="+mn-cs"/>
                        </a:rPr>
                        <a:t> </a:t>
                      </a:r>
                    </a:p>
                  </a:txBody>
                  <a:tcPr marL="7620" marR="7620" marT="7620" marB="0" anchor="ctr"/>
                </a:tc>
                <a:tc>
                  <a:txBody>
                    <a:bodyPr/>
                    <a:lstStyle/>
                    <a:p>
                      <a:pPr algn="ctr" fontAlgn="ctr"/>
                      <a:r>
                        <a:rPr lang="en-US" sz="2800" b="1" u="none" kern="1200" dirty="0">
                          <a:solidFill>
                            <a:srgbClr val="2B2B2B"/>
                          </a:solidFill>
                          <a:latin typeface="Montserrat"/>
                          <a:ea typeface="+mn-ea"/>
                          <a:cs typeface="+mn-cs"/>
                        </a:rPr>
                        <a:t>s1(8)</a:t>
                      </a:r>
                    </a:p>
                  </a:txBody>
                  <a:tcPr marL="7620" marR="7620" marT="7620" marB="0" anchor="ctr"/>
                </a:tc>
                <a:tc>
                  <a:txBody>
                    <a:bodyPr/>
                    <a:lstStyle/>
                    <a:p>
                      <a:pPr algn="ctr" fontAlgn="ctr"/>
                      <a:r>
                        <a:rPr lang="en-US" sz="2800" b="1" u="none" kern="1200" dirty="0">
                          <a:solidFill>
                            <a:srgbClr val="2B2B2B"/>
                          </a:solidFill>
                          <a:latin typeface="Montserrat"/>
                          <a:ea typeface="+mn-ea"/>
                          <a:cs typeface="+mn-cs"/>
                        </a:rPr>
                        <a:t>s2(9)</a:t>
                      </a:r>
                    </a:p>
                  </a:txBody>
                  <a:tcPr marL="7620" marR="7620" marT="7620" marB="0" anchor="ctr"/>
                </a:tc>
                <a:tc>
                  <a:txBody>
                    <a:bodyPr/>
                    <a:lstStyle/>
                    <a:p>
                      <a:pPr algn="ctr" fontAlgn="ctr"/>
                      <a:r>
                        <a:rPr lang="en-US" sz="2800" b="1" u="none" kern="1200" dirty="0">
                          <a:solidFill>
                            <a:srgbClr val="2B2B2B"/>
                          </a:solidFill>
                          <a:latin typeface="Montserrat"/>
                          <a:ea typeface="+mn-ea"/>
                          <a:cs typeface="+mn-cs"/>
                        </a:rPr>
                        <a:t>s3(10)</a:t>
                      </a:r>
                    </a:p>
                  </a:txBody>
                  <a:tcPr marL="7620" marR="7620" marT="7620" marB="0" anchor="ctr"/>
                </a:tc>
                <a:tc>
                  <a:txBody>
                    <a:bodyPr/>
                    <a:lstStyle/>
                    <a:p>
                      <a:pPr algn="ctr" fontAlgn="ctr"/>
                      <a:r>
                        <a:rPr lang="en-US" sz="2800" b="1" u="none" kern="1200" dirty="0">
                          <a:solidFill>
                            <a:srgbClr val="2B2B2B"/>
                          </a:solidFill>
                          <a:latin typeface="Montserrat"/>
                          <a:ea typeface="+mn-ea"/>
                          <a:cs typeface="+mn-cs"/>
                        </a:rPr>
                        <a:t>s4(11)</a:t>
                      </a:r>
                    </a:p>
                  </a:txBody>
                  <a:tcPr marL="7620" marR="7620" marT="7620" marB="0" anchor="ctr"/>
                </a:tc>
                <a:tc>
                  <a:txBody>
                    <a:bodyPr/>
                    <a:lstStyle/>
                    <a:p>
                      <a:pPr algn="ctr" fontAlgn="ctr"/>
                      <a:r>
                        <a:rPr lang="en-US" sz="2800" b="1" u="none" kern="1200" dirty="0">
                          <a:solidFill>
                            <a:srgbClr val="2B2B2B"/>
                          </a:solidFill>
                          <a:latin typeface="Montserrat"/>
                          <a:ea typeface="+mn-ea"/>
                          <a:cs typeface="+mn-cs"/>
                        </a:rPr>
                        <a:t>s5(12)</a:t>
                      </a:r>
                    </a:p>
                  </a:txBody>
                  <a:tcPr marL="7620" marR="7620" marT="7620" marB="0" anchor="ctr"/>
                </a:tc>
                <a:tc>
                  <a:txBody>
                    <a:bodyPr/>
                    <a:lstStyle/>
                    <a:p>
                      <a:pPr algn="ctr" fontAlgn="ctr"/>
                      <a:r>
                        <a:rPr lang="en-US" sz="2800" b="1" u="none" kern="1200" dirty="0">
                          <a:solidFill>
                            <a:srgbClr val="2B2B2B"/>
                          </a:solidFill>
                          <a:latin typeface="Montserrat"/>
                          <a:ea typeface="+mn-ea"/>
                          <a:cs typeface="+mn-cs"/>
                        </a:rPr>
                        <a:t>Max </a:t>
                      </a:r>
                      <a:r>
                        <a:rPr lang="en-US" sz="2800" b="1" u="none" kern="1200" dirty="0" err="1">
                          <a:solidFill>
                            <a:srgbClr val="2B2B2B"/>
                          </a:solidFill>
                          <a:latin typeface="Montserrat"/>
                          <a:ea typeface="+mn-ea"/>
                          <a:cs typeface="+mn-cs"/>
                        </a:rPr>
                        <a:t>r</a:t>
                      </a:r>
                      <a:r>
                        <a:rPr lang="en-US" sz="2800" b="1" u="none" kern="1200" baseline="-25000" dirty="0" err="1">
                          <a:solidFill>
                            <a:srgbClr val="2B2B2B"/>
                          </a:solidFill>
                          <a:latin typeface="Montserrat"/>
                          <a:ea typeface="+mn-ea"/>
                          <a:cs typeface="+mn-cs"/>
                        </a:rPr>
                        <a:t>ij</a:t>
                      </a:r>
                      <a:endParaRPr lang="en-US" sz="2800" b="1" u="none" kern="1200" baseline="-25000" dirty="0">
                        <a:solidFill>
                          <a:srgbClr val="2B2B2B"/>
                        </a:solidFill>
                        <a:latin typeface="Montserrat"/>
                        <a:ea typeface="+mn-ea"/>
                        <a:cs typeface="+mn-cs"/>
                      </a:endParaRPr>
                    </a:p>
                  </a:txBody>
                  <a:tcPr marL="7620" marR="7620" marT="7620" marB="0" anchor="ctr"/>
                </a:tc>
                <a:extLst>
                  <a:ext uri="{0D108BD9-81ED-4DB2-BD59-A6C34878D82A}">
                    <a16:rowId xmlns:a16="http://schemas.microsoft.com/office/drawing/2014/main" val="2104405541"/>
                  </a:ext>
                </a:extLst>
              </a:tr>
              <a:tr h="759490">
                <a:tc vMerge="1">
                  <a:txBody>
                    <a:bodyPr/>
                    <a:lstStyle/>
                    <a:p>
                      <a:endParaRPr lang="LID4096"/>
                    </a:p>
                  </a:txBody>
                  <a:tcPr/>
                </a:tc>
                <a:tc>
                  <a:txBody>
                    <a:bodyPr/>
                    <a:lstStyle/>
                    <a:p>
                      <a:pPr algn="ctr" fontAlgn="ctr"/>
                      <a:r>
                        <a:rPr lang="en-US" sz="2800" b="1" u="none" kern="1200" dirty="0">
                          <a:solidFill>
                            <a:srgbClr val="2B2B2B"/>
                          </a:solidFill>
                          <a:latin typeface="Montserrat"/>
                          <a:ea typeface="+mn-ea"/>
                          <a:cs typeface="+mn-cs"/>
                        </a:rPr>
                        <a:t>a1(8)</a:t>
                      </a:r>
                    </a:p>
                  </a:txBody>
                  <a:tcPr marL="7620" marR="7620" marT="7620" marB="0" anchor="ctr"/>
                </a:tc>
                <a:tc>
                  <a:txBody>
                    <a:bodyPr/>
                    <a:lstStyle/>
                    <a:p>
                      <a:pPr algn="ctr" fontAlgn="ctr"/>
                      <a:r>
                        <a:rPr lang="ru-BY" sz="2800" u="none" kern="1200" dirty="0">
                          <a:solidFill>
                            <a:srgbClr val="2B2B2B"/>
                          </a:solidFill>
                          <a:latin typeface="Montserrat"/>
                          <a:ea typeface="+mn-ea"/>
                          <a:cs typeface="+mn-cs"/>
                        </a:rPr>
                        <a:t>0</a:t>
                      </a:r>
                    </a:p>
                  </a:txBody>
                  <a:tcPr marL="7620" marR="7620" marT="7620" marB="0" anchor="ctr"/>
                </a:tc>
                <a:tc>
                  <a:txBody>
                    <a:bodyPr/>
                    <a:lstStyle/>
                    <a:p>
                      <a:pPr algn="ctr" fontAlgn="ctr"/>
                      <a:r>
                        <a:rPr lang="ru-BY" sz="2800" u="none" kern="1200">
                          <a:solidFill>
                            <a:srgbClr val="2B2B2B"/>
                          </a:solidFill>
                          <a:latin typeface="Montserrat"/>
                          <a:ea typeface="+mn-ea"/>
                          <a:cs typeface="+mn-cs"/>
                        </a:rPr>
                        <a:t>4</a:t>
                      </a:r>
                    </a:p>
                  </a:txBody>
                  <a:tcPr marL="7620" marR="7620" marT="7620" marB="0" anchor="ctr"/>
                </a:tc>
                <a:tc>
                  <a:txBody>
                    <a:bodyPr/>
                    <a:lstStyle/>
                    <a:p>
                      <a:pPr algn="ctr" fontAlgn="ctr"/>
                      <a:r>
                        <a:rPr lang="ru-BY" sz="2800" u="none" kern="1200">
                          <a:solidFill>
                            <a:srgbClr val="2B2B2B"/>
                          </a:solidFill>
                          <a:latin typeface="Montserrat"/>
                          <a:ea typeface="+mn-ea"/>
                          <a:cs typeface="+mn-cs"/>
                        </a:rPr>
                        <a:t>8</a:t>
                      </a:r>
                    </a:p>
                  </a:txBody>
                  <a:tcPr marL="7620" marR="7620" marT="7620" marB="0" anchor="ctr"/>
                </a:tc>
                <a:tc>
                  <a:txBody>
                    <a:bodyPr/>
                    <a:lstStyle/>
                    <a:p>
                      <a:pPr algn="ctr" fontAlgn="ctr"/>
                      <a:r>
                        <a:rPr lang="ru-BY" sz="2800" u="none" kern="1200">
                          <a:solidFill>
                            <a:srgbClr val="2B2B2B"/>
                          </a:solidFill>
                          <a:latin typeface="Montserrat"/>
                          <a:ea typeface="+mn-ea"/>
                          <a:cs typeface="+mn-cs"/>
                        </a:rPr>
                        <a:t>12</a:t>
                      </a:r>
                    </a:p>
                  </a:txBody>
                  <a:tcPr marL="7620" marR="7620" marT="7620" marB="0" anchor="ctr"/>
                </a:tc>
                <a:tc>
                  <a:txBody>
                    <a:bodyPr/>
                    <a:lstStyle/>
                    <a:p>
                      <a:pPr algn="ctr" fontAlgn="ctr"/>
                      <a:r>
                        <a:rPr lang="ru-BY" sz="2800" u="none" kern="1200">
                          <a:solidFill>
                            <a:srgbClr val="2B2B2B"/>
                          </a:solidFill>
                          <a:latin typeface="Montserrat"/>
                          <a:ea typeface="+mn-ea"/>
                          <a:cs typeface="+mn-cs"/>
                        </a:rPr>
                        <a:t>16</a:t>
                      </a:r>
                    </a:p>
                  </a:txBody>
                  <a:tcPr marL="7620" marR="7620" marT="7620" marB="0" anchor="ctr"/>
                </a:tc>
                <a:tc>
                  <a:txBody>
                    <a:bodyPr/>
                    <a:lstStyle/>
                    <a:p>
                      <a:pPr algn="ctr" fontAlgn="ctr"/>
                      <a:r>
                        <a:rPr lang="en-US" sz="2800" u="none" kern="1200" dirty="0">
                          <a:solidFill>
                            <a:srgbClr val="2B2B2B"/>
                          </a:solidFill>
                          <a:latin typeface="Montserrat"/>
                          <a:ea typeface="+mn-ea"/>
                          <a:cs typeface="+mn-cs"/>
                        </a:rPr>
                        <a:t>16</a:t>
                      </a:r>
                      <a:endParaRPr lang="ru-BY" sz="2800" u="none" kern="1200" dirty="0">
                        <a:solidFill>
                          <a:srgbClr val="2B2B2B"/>
                        </a:solidFill>
                        <a:latin typeface="Montserrat"/>
                        <a:ea typeface="+mn-ea"/>
                        <a:cs typeface="+mn-cs"/>
                      </a:endParaRPr>
                    </a:p>
                  </a:txBody>
                  <a:tcPr marL="7620" marR="7620" marT="7620" marB="0" anchor="ctr"/>
                </a:tc>
                <a:extLst>
                  <a:ext uri="{0D108BD9-81ED-4DB2-BD59-A6C34878D82A}">
                    <a16:rowId xmlns:a16="http://schemas.microsoft.com/office/drawing/2014/main" val="672282847"/>
                  </a:ext>
                </a:extLst>
              </a:tr>
              <a:tr h="759490">
                <a:tc vMerge="1">
                  <a:txBody>
                    <a:bodyPr/>
                    <a:lstStyle/>
                    <a:p>
                      <a:endParaRPr lang="LID4096"/>
                    </a:p>
                  </a:txBody>
                  <a:tcPr/>
                </a:tc>
                <a:tc>
                  <a:txBody>
                    <a:bodyPr/>
                    <a:lstStyle/>
                    <a:p>
                      <a:pPr algn="ctr" fontAlgn="ctr"/>
                      <a:r>
                        <a:rPr lang="en-US" sz="2800" b="1" u="none" kern="1200" dirty="0">
                          <a:solidFill>
                            <a:srgbClr val="2B2B2B"/>
                          </a:solidFill>
                          <a:latin typeface="Montserrat"/>
                          <a:ea typeface="+mn-ea"/>
                          <a:cs typeface="+mn-cs"/>
                        </a:rPr>
                        <a:t>a2(9)</a:t>
                      </a:r>
                    </a:p>
                  </a:txBody>
                  <a:tcPr marL="7620" marR="7620" marT="7620" marB="0" anchor="ctr"/>
                </a:tc>
                <a:tc>
                  <a:txBody>
                    <a:bodyPr/>
                    <a:lstStyle/>
                    <a:p>
                      <a:pPr algn="ctr" fontAlgn="ctr"/>
                      <a:r>
                        <a:rPr lang="ru-BY" sz="2800" u="none" kern="1200">
                          <a:solidFill>
                            <a:srgbClr val="2B2B2B"/>
                          </a:solidFill>
                          <a:latin typeface="Montserrat"/>
                          <a:ea typeface="+mn-ea"/>
                          <a:cs typeface="+mn-cs"/>
                        </a:rPr>
                        <a:t>3</a:t>
                      </a:r>
                    </a:p>
                  </a:txBody>
                  <a:tcPr marL="7620" marR="7620" marT="7620" marB="0" anchor="ctr"/>
                </a:tc>
                <a:tc>
                  <a:txBody>
                    <a:bodyPr/>
                    <a:lstStyle/>
                    <a:p>
                      <a:pPr algn="ctr" fontAlgn="ctr"/>
                      <a:r>
                        <a:rPr lang="ru-BY" sz="2800" u="none" kern="1200" dirty="0">
                          <a:solidFill>
                            <a:srgbClr val="2B2B2B"/>
                          </a:solidFill>
                          <a:latin typeface="Montserrat"/>
                          <a:ea typeface="+mn-ea"/>
                          <a:cs typeface="+mn-cs"/>
                        </a:rPr>
                        <a:t>0</a:t>
                      </a:r>
                    </a:p>
                  </a:txBody>
                  <a:tcPr marL="7620" marR="7620" marT="7620" marB="0" anchor="ctr"/>
                </a:tc>
                <a:tc>
                  <a:txBody>
                    <a:bodyPr/>
                    <a:lstStyle/>
                    <a:p>
                      <a:pPr algn="ctr" fontAlgn="ctr"/>
                      <a:r>
                        <a:rPr lang="ru-BY" sz="2800" u="none" kern="1200">
                          <a:solidFill>
                            <a:srgbClr val="2B2B2B"/>
                          </a:solidFill>
                          <a:latin typeface="Montserrat"/>
                          <a:ea typeface="+mn-ea"/>
                          <a:cs typeface="+mn-cs"/>
                        </a:rPr>
                        <a:t>4</a:t>
                      </a:r>
                    </a:p>
                  </a:txBody>
                  <a:tcPr marL="7620" marR="7620" marT="7620" marB="0" anchor="ctr"/>
                </a:tc>
                <a:tc>
                  <a:txBody>
                    <a:bodyPr/>
                    <a:lstStyle/>
                    <a:p>
                      <a:pPr algn="ctr" fontAlgn="ctr"/>
                      <a:r>
                        <a:rPr lang="ru-BY" sz="2800" u="none" kern="1200">
                          <a:solidFill>
                            <a:srgbClr val="2B2B2B"/>
                          </a:solidFill>
                          <a:latin typeface="Montserrat"/>
                          <a:ea typeface="+mn-ea"/>
                          <a:cs typeface="+mn-cs"/>
                        </a:rPr>
                        <a:t>8</a:t>
                      </a:r>
                    </a:p>
                  </a:txBody>
                  <a:tcPr marL="7620" marR="7620" marT="7620" marB="0" anchor="ctr"/>
                </a:tc>
                <a:tc>
                  <a:txBody>
                    <a:bodyPr/>
                    <a:lstStyle/>
                    <a:p>
                      <a:pPr algn="ctr" fontAlgn="ctr"/>
                      <a:r>
                        <a:rPr lang="ru-BY" sz="2800" u="none" kern="1200">
                          <a:solidFill>
                            <a:srgbClr val="2B2B2B"/>
                          </a:solidFill>
                          <a:latin typeface="Montserrat"/>
                          <a:ea typeface="+mn-ea"/>
                          <a:cs typeface="+mn-cs"/>
                        </a:rPr>
                        <a:t>12</a:t>
                      </a:r>
                    </a:p>
                  </a:txBody>
                  <a:tcPr marL="7620" marR="7620" marT="7620" marB="0" anchor="ctr"/>
                </a:tc>
                <a:tc>
                  <a:txBody>
                    <a:bodyPr/>
                    <a:lstStyle/>
                    <a:p>
                      <a:pPr algn="ctr" fontAlgn="ctr"/>
                      <a:r>
                        <a:rPr lang="en-US" sz="2800" u="none" kern="1200" dirty="0">
                          <a:solidFill>
                            <a:srgbClr val="2B2B2B"/>
                          </a:solidFill>
                          <a:latin typeface="Montserrat"/>
                          <a:ea typeface="+mn-ea"/>
                          <a:cs typeface="+mn-cs"/>
                        </a:rPr>
                        <a:t>12</a:t>
                      </a:r>
                      <a:endParaRPr lang="ru-BY" sz="2800" u="none" kern="1200" dirty="0">
                        <a:solidFill>
                          <a:srgbClr val="2B2B2B"/>
                        </a:solidFill>
                        <a:latin typeface="Montserrat"/>
                        <a:ea typeface="+mn-ea"/>
                        <a:cs typeface="+mn-cs"/>
                      </a:endParaRPr>
                    </a:p>
                  </a:txBody>
                  <a:tcPr marL="7620" marR="7620" marT="7620" marB="0" anchor="ctr"/>
                </a:tc>
                <a:extLst>
                  <a:ext uri="{0D108BD9-81ED-4DB2-BD59-A6C34878D82A}">
                    <a16:rowId xmlns:a16="http://schemas.microsoft.com/office/drawing/2014/main" val="2827866040"/>
                  </a:ext>
                </a:extLst>
              </a:tr>
              <a:tr h="759490">
                <a:tc vMerge="1">
                  <a:txBody>
                    <a:bodyPr/>
                    <a:lstStyle/>
                    <a:p>
                      <a:endParaRPr lang="LID4096"/>
                    </a:p>
                  </a:txBody>
                  <a:tcPr/>
                </a:tc>
                <a:tc>
                  <a:txBody>
                    <a:bodyPr/>
                    <a:lstStyle/>
                    <a:p>
                      <a:pPr algn="ctr" fontAlgn="ctr"/>
                      <a:r>
                        <a:rPr lang="en-US" sz="2800" b="1" u="none" kern="1200" dirty="0">
                          <a:solidFill>
                            <a:srgbClr val="2B2B2B"/>
                          </a:solidFill>
                          <a:latin typeface="Montserrat"/>
                          <a:ea typeface="+mn-ea"/>
                          <a:cs typeface="+mn-cs"/>
                        </a:rPr>
                        <a:t>a3(10)</a:t>
                      </a:r>
                    </a:p>
                  </a:txBody>
                  <a:tcPr marL="7620" marR="7620" marT="7620" marB="0" anchor="ctr">
                    <a:solidFill>
                      <a:schemeClr val="accent4">
                        <a:lumMod val="60000"/>
                        <a:lumOff val="40000"/>
                      </a:schemeClr>
                    </a:solidFill>
                  </a:tcPr>
                </a:tc>
                <a:tc>
                  <a:txBody>
                    <a:bodyPr/>
                    <a:lstStyle/>
                    <a:p>
                      <a:pPr algn="ctr" fontAlgn="ctr"/>
                      <a:r>
                        <a:rPr lang="ru-BY" sz="2800" u="none" kern="1200">
                          <a:solidFill>
                            <a:srgbClr val="2B2B2B"/>
                          </a:solidFill>
                          <a:latin typeface="Montserrat"/>
                          <a:ea typeface="+mn-ea"/>
                          <a:cs typeface="+mn-cs"/>
                        </a:rPr>
                        <a:t>6</a:t>
                      </a:r>
                    </a:p>
                  </a:txBody>
                  <a:tcPr marL="7620" marR="7620" marT="7620" marB="0" anchor="ctr">
                    <a:solidFill>
                      <a:schemeClr val="accent4">
                        <a:lumMod val="60000"/>
                        <a:lumOff val="40000"/>
                      </a:schemeClr>
                    </a:solidFill>
                  </a:tcPr>
                </a:tc>
                <a:tc>
                  <a:txBody>
                    <a:bodyPr/>
                    <a:lstStyle/>
                    <a:p>
                      <a:pPr algn="ctr" fontAlgn="ctr"/>
                      <a:r>
                        <a:rPr lang="ru-BY" sz="2800" u="none" kern="1200">
                          <a:solidFill>
                            <a:srgbClr val="2B2B2B"/>
                          </a:solidFill>
                          <a:latin typeface="Montserrat"/>
                          <a:ea typeface="+mn-ea"/>
                          <a:cs typeface="+mn-cs"/>
                        </a:rPr>
                        <a:t>3</a:t>
                      </a:r>
                    </a:p>
                  </a:txBody>
                  <a:tcPr marL="7620" marR="7620" marT="7620" marB="0" anchor="ctr">
                    <a:solidFill>
                      <a:schemeClr val="accent4">
                        <a:lumMod val="60000"/>
                        <a:lumOff val="40000"/>
                      </a:schemeClr>
                    </a:solidFill>
                  </a:tcPr>
                </a:tc>
                <a:tc>
                  <a:txBody>
                    <a:bodyPr/>
                    <a:lstStyle/>
                    <a:p>
                      <a:pPr algn="ctr" fontAlgn="ctr"/>
                      <a:r>
                        <a:rPr lang="ru-BY" sz="2800" u="none" kern="1200" dirty="0">
                          <a:solidFill>
                            <a:srgbClr val="2B2B2B"/>
                          </a:solidFill>
                          <a:latin typeface="Montserrat"/>
                          <a:ea typeface="+mn-ea"/>
                          <a:cs typeface="+mn-cs"/>
                        </a:rPr>
                        <a:t>0</a:t>
                      </a:r>
                    </a:p>
                  </a:txBody>
                  <a:tcPr marL="7620" marR="7620" marT="7620" marB="0" anchor="ctr">
                    <a:solidFill>
                      <a:schemeClr val="accent4">
                        <a:lumMod val="60000"/>
                        <a:lumOff val="40000"/>
                      </a:schemeClr>
                    </a:solidFill>
                  </a:tcPr>
                </a:tc>
                <a:tc>
                  <a:txBody>
                    <a:bodyPr/>
                    <a:lstStyle/>
                    <a:p>
                      <a:pPr algn="ctr" fontAlgn="ctr"/>
                      <a:r>
                        <a:rPr lang="ru-BY" sz="2800" u="none" kern="1200">
                          <a:solidFill>
                            <a:srgbClr val="2B2B2B"/>
                          </a:solidFill>
                          <a:latin typeface="Montserrat"/>
                          <a:ea typeface="+mn-ea"/>
                          <a:cs typeface="+mn-cs"/>
                        </a:rPr>
                        <a:t>4</a:t>
                      </a:r>
                    </a:p>
                  </a:txBody>
                  <a:tcPr marL="7620" marR="7620" marT="7620" marB="0" anchor="ctr">
                    <a:solidFill>
                      <a:schemeClr val="accent4">
                        <a:lumMod val="60000"/>
                        <a:lumOff val="40000"/>
                      </a:schemeClr>
                    </a:solidFill>
                  </a:tcPr>
                </a:tc>
                <a:tc>
                  <a:txBody>
                    <a:bodyPr/>
                    <a:lstStyle/>
                    <a:p>
                      <a:pPr algn="ctr" fontAlgn="ctr"/>
                      <a:r>
                        <a:rPr lang="ru-BY" sz="2800" u="none" kern="1200" dirty="0">
                          <a:solidFill>
                            <a:srgbClr val="2B2B2B"/>
                          </a:solidFill>
                          <a:latin typeface="Montserrat"/>
                          <a:ea typeface="+mn-ea"/>
                          <a:cs typeface="+mn-cs"/>
                        </a:rPr>
                        <a:t>8</a:t>
                      </a:r>
                    </a:p>
                  </a:txBody>
                  <a:tcPr marL="7620" marR="7620" marT="7620" marB="0" anchor="ctr">
                    <a:solidFill>
                      <a:schemeClr val="accent4">
                        <a:lumMod val="60000"/>
                        <a:lumOff val="40000"/>
                      </a:schemeClr>
                    </a:solidFill>
                  </a:tcPr>
                </a:tc>
                <a:tc>
                  <a:txBody>
                    <a:bodyPr/>
                    <a:lstStyle/>
                    <a:p>
                      <a:pPr algn="ctr" fontAlgn="ctr"/>
                      <a:r>
                        <a:rPr lang="en-US" sz="2800" u="none" kern="1200" dirty="0">
                          <a:solidFill>
                            <a:srgbClr val="2B2B2B"/>
                          </a:solidFill>
                          <a:latin typeface="Montserrat"/>
                          <a:ea typeface="+mn-ea"/>
                          <a:cs typeface="+mn-cs"/>
                        </a:rPr>
                        <a:t>8</a:t>
                      </a:r>
                      <a:endParaRPr lang="ru-BY" sz="2800" u="none" kern="1200" dirty="0">
                        <a:solidFill>
                          <a:srgbClr val="2B2B2B"/>
                        </a:solidFill>
                        <a:latin typeface="Montserrat"/>
                        <a:ea typeface="+mn-ea"/>
                        <a:cs typeface="+mn-cs"/>
                      </a:endParaRPr>
                    </a:p>
                  </a:txBody>
                  <a:tcPr marL="7620" marR="7620" marT="7620" marB="0" anchor="ctr">
                    <a:solidFill>
                      <a:schemeClr val="accent4">
                        <a:lumMod val="60000"/>
                        <a:lumOff val="40000"/>
                      </a:schemeClr>
                    </a:solidFill>
                  </a:tcPr>
                </a:tc>
                <a:extLst>
                  <a:ext uri="{0D108BD9-81ED-4DB2-BD59-A6C34878D82A}">
                    <a16:rowId xmlns:a16="http://schemas.microsoft.com/office/drawing/2014/main" val="4166324668"/>
                  </a:ext>
                </a:extLst>
              </a:tr>
              <a:tr h="759490">
                <a:tc vMerge="1">
                  <a:txBody>
                    <a:bodyPr/>
                    <a:lstStyle/>
                    <a:p>
                      <a:endParaRPr lang="LID4096"/>
                    </a:p>
                  </a:txBody>
                  <a:tcPr/>
                </a:tc>
                <a:tc>
                  <a:txBody>
                    <a:bodyPr/>
                    <a:lstStyle/>
                    <a:p>
                      <a:pPr algn="ctr" fontAlgn="ctr"/>
                      <a:r>
                        <a:rPr lang="en-US" sz="2800" b="1" u="none" kern="1200" dirty="0">
                          <a:solidFill>
                            <a:srgbClr val="2B2B2B"/>
                          </a:solidFill>
                          <a:latin typeface="Montserrat"/>
                          <a:ea typeface="+mn-ea"/>
                          <a:cs typeface="+mn-cs"/>
                        </a:rPr>
                        <a:t>a4(11)</a:t>
                      </a:r>
                    </a:p>
                  </a:txBody>
                  <a:tcPr marL="7620" marR="7620" marT="7620" marB="0" anchor="ctr"/>
                </a:tc>
                <a:tc>
                  <a:txBody>
                    <a:bodyPr/>
                    <a:lstStyle/>
                    <a:p>
                      <a:pPr algn="ctr" fontAlgn="ctr"/>
                      <a:r>
                        <a:rPr lang="ru-BY" sz="2800" u="none" kern="1200" dirty="0">
                          <a:solidFill>
                            <a:srgbClr val="2B2B2B"/>
                          </a:solidFill>
                          <a:latin typeface="Montserrat"/>
                          <a:ea typeface="+mn-ea"/>
                          <a:cs typeface="+mn-cs"/>
                        </a:rPr>
                        <a:t>9</a:t>
                      </a:r>
                    </a:p>
                  </a:txBody>
                  <a:tcPr marL="7620" marR="7620" marT="7620" marB="0" anchor="ctr"/>
                </a:tc>
                <a:tc>
                  <a:txBody>
                    <a:bodyPr/>
                    <a:lstStyle/>
                    <a:p>
                      <a:pPr algn="ctr" fontAlgn="ctr"/>
                      <a:r>
                        <a:rPr lang="ru-BY" sz="2800" u="none" kern="1200">
                          <a:solidFill>
                            <a:srgbClr val="2B2B2B"/>
                          </a:solidFill>
                          <a:latin typeface="Montserrat"/>
                          <a:ea typeface="+mn-ea"/>
                          <a:cs typeface="+mn-cs"/>
                        </a:rPr>
                        <a:t>6</a:t>
                      </a:r>
                    </a:p>
                  </a:txBody>
                  <a:tcPr marL="7620" marR="7620" marT="7620" marB="0" anchor="ctr"/>
                </a:tc>
                <a:tc>
                  <a:txBody>
                    <a:bodyPr/>
                    <a:lstStyle/>
                    <a:p>
                      <a:pPr algn="ctr" fontAlgn="ctr"/>
                      <a:r>
                        <a:rPr lang="ru-BY" sz="2800" u="none" kern="1200" dirty="0">
                          <a:solidFill>
                            <a:srgbClr val="2B2B2B"/>
                          </a:solidFill>
                          <a:latin typeface="Montserrat"/>
                          <a:ea typeface="+mn-ea"/>
                          <a:cs typeface="+mn-cs"/>
                        </a:rPr>
                        <a:t>3</a:t>
                      </a:r>
                    </a:p>
                  </a:txBody>
                  <a:tcPr marL="7620" marR="7620" marT="7620" marB="0" anchor="ctr"/>
                </a:tc>
                <a:tc>
                  <a:txBody>
                    <a:bodyPr/>
                    <a:lstStyle/>
                    <a:p>
                      <a:pPr algn="ctr" fontAlgn="ctr"/>
                      <a:r>
                        <a:rPr lang="ru-BY" sz="2800" u="none" kern="1200" dirty="0">
                          <a:solidFill>
                            <a:srgbClr val="2B2B2B"/>
                          </a:solidFill>
                          <a:latin typeface="Montserrat"/>
                          <a:ea typeface="+mn-ea"/>
                          <a:cs typeface="+mn-cs"/>
                        </a:rPr>
                        <a:t>0</a:t>
                      </a:r>
                    </a:p>
                  </a:txBody>
                  <a:tcPr marL="7620" marR="7620" marT="7620" marB="0" anchor="ctr"/>
                </a:tc>
                <a:tc>
                  <a:txBody>
                    <a:bodyPr/>
                    <a:lstStyle/>
                    <a:p>
                      <a:pPr algn="ctr" fontAlgn="ctr"/>
                      <a:r>
                        <a:rPr lang="ru-BY" sz="2800" u="none" kern="1200">
                          <a:solidFill>
                            <a:srgbClr val="2B2B2B"/>
                          </a:solidFill>
                          <a:latin typeface="Montserrat"/>
                          <a:ea typeface="+mn-ea"/>
                          <a:cs typeface="+mn-cs"/>
                        </a:rPr>
                        <a:t>4</a:t>
                      </a:r>
                    </a:p>
                  </a:txBody>
                  <a:tcPr marL="7620" marR="7620" marT="7620" marB="0" anchor="ctr"/>
                </a:tc>
                <a:tc>
                  <a:txBody>
                    <a:bodyPr/>
                    <a:lstStyle/>
                    <a:p>
                      <a:pPr algn="ctr" fontAlgn="ctr"/>
                      <a:r>
                        <a:rPr lang="en-US" sz="2800" u="none" kern="1200" dirty="0">
                          <a:solidFill>
                            <a:srgbClr val="2B2B2B"/>
                          </a:solidFill>
                          <a:latin typeface="Montserrat"/>
                          <a:ea typeface="+mn-ea"/>
                          <a:cs typeface="+mn-cs"/>
                        </a:rPr>
                        <a:t>9</a:t>
                      </a:r>
                      <a:endParaRPr lang="ru-BY" sz="2800" u="none" kern="1200" dirty="0">
                        <a:solidFill>
                          <a:srgbClr val="2B2B2B"/>
                        </a:solidFill>
                        <a:latin typeface="Montserrat"/>
                        <a:ea typeface="+mn-ea"/>
                        <a:cs typeface="+mn-cs"/>
                      </a:endParaRPr>
                    </a:p>
                  </a:txBody>
                  <a:tcPr marL="7620" marR="7620" marT="7620" marB="0" anchor="ctr"/>
                </a:tc>
                <a:extLst>
                  <a:ext uri="{0D108BD9-81ED-4DB2-BD59-A6C34878D82A}">
                    <a16:rowId xmlns:a16="http://schemas.microsoft.com/office/drawing/2014/main" val="1779179383"/>
                  </a:ext>
                </a:extLst>
              </a:tr>
              <a:tr h="759490">
                <a:tc vMerge="1">
                  <a:txBody>
                    <a:bodyPr/>
                    <a:lstStyle/>
                    <a:p>
                      <a:endParaRPr lang="LID4096"/>
                    </a:p>
                  </a:txBody>
                  <a:tcPr/>
                </a:tc>
                <a:tc>
                  <a:txBody>
                    <a:bodyPr/>
                    <a:lstStyle/>
                    <a:p>
                      <a:pPr algn="ctr" fontAlgn="ctr"/>
                      <a:r>
                        <a:rPr lang="en-US" sz="2800" b="1" u="none" kern="1200" dirty="0">
                          <a:solidFill>
                            <a:srgbClr val="2B2B2B"/>
                          </a:solidFill>
                          <a:latin typeface="Montserrat"/>
                          <a:ea typeface="+mn-ea"/>
                          <a:cs typeface="+mn-cs"/>
                        </a:rPr>
                        <a:t>a5(12)</a:t>
                      </a:r>
                    </a:p>
                  </a:txBody>
                  <a:tcPr marL="7620" marR="7620" marT="7620" marB="0" anchor="ctr"/>
                </a:tc>
                <a:tc>
                  <a:txBody>
                    <a:bodyPr/>
                    <a:lstStyle/>
                    <a:p>
                      <a:pPr algn="ctr" fontAlgn="ctr"/>
                      <a:r>
                        <a:rPr lang="ru-BY" sz="2800" u="none" kern="1200">
                          <a:solidFill>
                            <a:srgbClr val="2B2B2B"/>
                          </a:solidFill>
                          <a:latin typeface="Montserrat"/>
                          <a:ea typeface="+mn-ea"/>
                          <a:cs typeface="+mn-cs"/>
                        </a:rPr>
                        <a:t>12</a:t>
                      </a:r>
                    </a:p>
                  </a:txBody>
                  <a:tcPr marL="7620" marR="7620" marT="7620" marB="0" anchor="ctr"/>
                </a:tc>
                <a:tc>
                  <a:txBody>
                    <a:bodyPr/>
                    <a:lstStyle/>
                    <a:p>
                      <a:pPr algn="ctr" fontAlgn="ctr"/>
                      <a:r>
                        <a:rPr lang="ru-BY" sz="2800" u="none" kern="1200">
                          <a:solidFill>
                            <a:srgbClr val="2B2B2B"/>
                          </a:solidFill>
                          <a:latin typeface="Montserrat"/>
                          <a:ea typeface="+mn-ea"/>
                          <a:cs typeface="+mn-cs"/>
                        </a:rPr>
                        <a:t>9</a:t>
                      </a:r>
                    </a:p>
                  </a:txBody>
                  <a:tcPr marL="7620" marR="7620" marT="7620" marB="0" anchor="ctr"/>
                </a:tc>
                <a:tc>
                  <a:txBody>
                    <a:bodyPr/>
                    <a:lstStyle/>
                    <a:p>
                      <a:pPr algn="ctr" fontAlgn="ctr"/>
                      <a:r>
                        <a:rPr lang="ru-BY" sz="2800" u="none" kern="1200">
                          <a:solidFill>
                            <a:srgbClr val="2B2B2B"/>
                          </a:solidFill>
                          <a:latin typeface="Montserrat"/>
                          <a:ea typeface="+mn-ea"/>
                          <a:cs typeface="+mn-cs"/>
                        </a:rPr>
                        <a:t>6</a:t>
                      </a:r>
                    </a:p>
                  </a:txBody>
                  <a:tcPr marL="7620" marR="7620" marT="7620" marB="0" anchor="ctr"/>
                </a:tc>
                <a:tc>
                  <a:txBody>
                    <a:bodyPr/>
                    <a:lstStyle/>
                    <a:p>
                      <a:pPr algn="ctr" fontAlgn="ctr"/>
                      <a:r>
                        <a:rPr lang="ru-BY" sz="2800" u="none" kern="1200" dirty="0">
                          <a:solidFill>
                            <a:srgbClr val="2B2B2B"/>
                          </a:solidFill>
                          <a:latin typeface="Montserrat"/>
                          <a:ea typeface="+mn-ea"/>
                          <a:cs typeface="+mn-cs"/>
                        </a:rPr>
                        <a:t>3</a:t>
                      </a:r>
                    </a:p>
                  </a:txBody>
                  <a:tcPr marL="7620" marR="7620" marT="7620" marB="0" anchor="ctr"/>
                </a:tc>
                <a:tc>
                  <a:txBody>
                    <a:bodyPr/>
                    <a:lstStyle/>
                    <a:p>
                      <a:pPr algn="ctr" fontAlgn="ctr"/>
                      <a:r>
                        <a:rPr lang="ru-BY" sz="2800" u="none" kern="1200" dirty="0">
                          <a:solidFill>
                            <a:srgbClr val="2B2B2B"/>
                          </a:solidFill>
                          <a:latin typeface="Montserrat"/>
                          <a:ea typeface="+mn-ea"/>
                          <a:cs typeface="+mn-cs"/>
                        </a:rPr>
                        <a:t>0</a:t>
                      </a:r>
                    </a:p>
                  </a:txBody>
                  <a:tcPr marL="7620" marR="7620" marT="7620" marB="0" anchor="ctr"/>
                </a:tc>
                <a:tc>
                  <a:txBody>
                    <a:bodyPr/>
                    <a:lstStyle/>
                    <a:p>
                      <a:pPr algn="ctr" fontAlgn="ctr"/>
                      <a:r>
                        <a:rPr lang="en-US" sz="2800" u="none" kern="1200" dirty="0">
                          <a:solidFill>
                            <a:srgbClr val="2B2B2B"/>
                          </a:solidFill>
                          <a:latin typeface="Montserrat"/>
                          <a:ea typeface="+mn-ea"/>
                          <a:cs typeface="+mn-cs"/>
                        </a:rPr>
                        <a:t>12</a:t>
                      </a:r>
                      <a:endParaRPr lang="ru-BY" sz="2800" u="none" kern="1200" dirty="0">
                        <a:solidFill>
                          <a:srgbClr val="2B2B2B"/>
                        </a:solidFill>
                        <a:latin typeface="Montserrat"/>
                        <a:ea typeface="+mn-ea"/>
                        <a:cs typeface="+mn-cs"/>
                      </a:endParaRPr>
                    </a:p>
                  </a:txBody>
                  <a:tcPr marL="7620" marR="7620" marT="7620" marB="0" anchor="ctr"/>
                </a:tc>
                <a:extLst>
                  <a:ext uri="{0D108BD9-81ED-4DB2-BD59-A6C34878D82A}">
                    <a16:rowId xmlns:a16="http://schemas.microsoft.com/office/drawing/2014/main" val="3382218534"/>
                  </a:ext>
                </a:extLst>
              </a:tr>
            </a:tbl>
          </a:graphicData>
        </a:graphic>
      </p:graphicFrame>
    </p:spTree>
    <p:extLst>
      <p:ext uri="{BB962C8B-B14F-4D97-AF65-F5344CB8AC3E}">
        <p14:creationId xmlns:p14="http://schemas.microsoft.com/office/powerpoint/2010/main" val="1668145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6" name="Picture 6"/>
          <p:cNvPicPr>
            <a:picLocks noChangeAspect="1"/>
          </p:cNvPicPr>
          <p:nvPr/>
        </p:nvPicPr>
        <p:blipFill>
          <a:blip r:embed="rId2"/>
          <a:srcRect/>
          <a:stretch>
            <a:fillRect/>
          </a:stretch>
        </p:blipFill>
        <p:spPr>
          <a:xfrm>
            <a:off x="-3463659" y="-599139"/>
            <a:ext cx="5865675" cy="5231058"/>
          </a:xfrm>
          <a:prstGeom prst="rect">
            <a:avLst/>
          </a:prstGeom>
        </p:spPr>
      </p:pic>
      <p:sp>
        <p:nvSpPr>
          <p:cNvPr id="4" name="TextBox 4"/>
          <p:cNvSpPr txBox="1"/>
          <p:nvPr/>
        </p:nvSpPr>
        <p:spPr>
          <a:xfrm>
            <a:off x="1618708" y="711147"/>
            <a:ext cx="15050583" cy="9002721"/>
          </a:xfrm>
          <a:prstGeom prst="rect">
            <a:avLst/>
          </a:prstGeom>
        </p:spPr>
        <p:txBody>
          <a:bodyPr wrap="square" lIns="0" tIns="0" rIns="0" bIns="0" rtlCol="0" anchor="t">
            <a:spAutoFit/>
          </a:bodyPr>
          <a:lstStyle/>
          <a:p>
            <a:pPr algn="just"/>
            <a:r>
              <a:rPr lang="en-US" sz="2800" dirty="0">
                <a:solidFill>
                  <a:srgbClr val="2B2B2B"/>
                </a:solidFill>
                <a:latin typeface="Montserrat"/>
              </a:rPr>
              <a:t>3</a:t>
            </a:r>
            <a:r>
              <a:rPr lang="ru-RU" sz="2800" u="none" dirty="0">
                <a:solidFill>
                  <a:srgbClr val="2B2B2B"/>
                </a:solidFill>
                <a:latin typeface="Montserrat"/>
              </a:rPr>
              <a:t>) Критерий Гурвица (взвешивает пессимистический и оптимистический</a:t>
            </a:r>
            <a:r>
              <a:rPr lang="en-US" sz="2800" u="none" dirty="0">
                <a:solidFill>
                  <a:srgbClr val="2B2B2B"/>
                </a:solidFill>
                <a:latin typeface="Montserrat"/>
              </a:rPr>
              <a:t> </a:t>
            </a:r>
            <a:r>
              <a:rPr lang="ru-RU" sz="2800" u="none" dirty="0">
                <a:solidFill>
                  <a:srgbClr val="2B2B2B"/>
                </a:solidFill>
                <a:latin typeface="Montserrat"/>
              </a:rPr>
              <a:t>подходы к анализу неопределенной ситуации)</a:t>
            </a:r>
            <a:r>
              <a:rPr lang="en-US" sz="2800" u="none" dirty="0">
                <a:solidFill>
                  <a:srgbClr val="2B2B2B"/>
                </a:solidFill>
                <a:latin typeface="Montserrat"/>
              </a:rPr>
              <a:t> </a:t>
            </a:r>
            <a:r>
              <a:rPr lang="ru-RU" sz="2800" u="none" dirty="0">
                <a:solidFill>
                  <a:srgbClr val="2B2B2B"/>
                </a:solidFill>
                <a:latin typeface="Montserrat"/>
              </a:rPr>
              <a:t>предназначен для выбора</a:t>
            </a:r>
            <a:r>
              <a:rPr lang="en-US" sz="2800" u="none" dirty="0">
                <a:solidFill>
                  <a:srgbClr val="2B2B2B"/>
                </a:solidFill>
                <a:latin typeface="Montserrat"/>
              </a:rPr>
              <a:t> </a:t>
            </a:r>
            <a:r>
              <a:rPr lang="ru-RU" sz="2800" u="none" dirty="0">
                <a:solidFill>
                  <a:srgbClr val="2B2B2B"/>
                </a:solidFill>
                <a:latin typeface="Montserrat"/>
              </a:rPr>
              <a:t>некоторого среднего элемента</a:t>
            </a:r>
            <a:r>
              <a:rPr lang="en-US" sz="2800" u="none" dirty="0">
                <a:solidFill>
                  <a:srgbClr val="2B2B2B"/>
                </a:solidFill>
                <a:latin typeface="Montserrat"/>
              </a:rPr>
              <a:t> </a:t>
            </a:r>
            <a:r>
              <a:rPr lang="ru-RU" sz="2800" u="none" dirty="0">
                <a:solidFill>
                  <a:srgbClr val="2B2B2B"/>
                </a:solidFill>
                <a:latin typeface="Montserrat"/>
              </a:rPr>
              <a:t>матрицы доходности, отличающегося от</a:t>
            </a:r>
            <a:r>
              <a:rPr lang="en-US" sz="2800" u="none" dirty="0">
                <a:solidFill>
                  <a:srgbClr val="2B2B2B"/>
                </a:solidFill>
                <a:latin typeface="Montserrat"/>
              </a:rPr>
              <a:t> </a:t>
            </a:r>
            <a:r>
              <a:rPr lang="ru-RU" sz="2800" u="none" dirty="0">
                <a:solidFill>
                  <a:srgbClr val="2B2B2B"/>
                </a:solidFill>
                <a:latin typeface="Montserrat"/>
              </a:rPr>
              <a:t>крайних состояний – от минимального и максимального элементов:</a:t>
            </a:r>
            <a:endParaRPr lang="en-US" sz="2800" u="none" dirty="0">
              <a:solidFill>
                <a:srgbClr val="2B2B2B"/>
              </a:solidFill>
              <a:latin typeface="Montserrat"/>
            </a:endParaRPr>
          </a:p>
          <a:p>
            <a:pPr algn="just"/>
            <a:endParaRPr lang="en-US" sz="2800" u="none" dirty="0">
              <a:solidFill>
                <a:srgbClr val="2B2B2B"/>
              </a:solidFill>
              <a:latin typeface="Montserrat"/>
            </a:endParaRPr>
          </a:p>
          <a:p>
            <a:pPr lvl="0" algn="ctr">
              <a:lnSpc>
                <a:spcPct val="125000"/>
              </a:lnSpc>
              <a:spcBef>
                <a:spcPct val="0"/>
              </a:spcBef>
            </a:pPr>
            <a:r>
              <a:rPr lang="en-US" sz="2800" b="1" dirty="0">
                <a:solidFill>
                  <a:srgbClr val="2B2B2B"/>
                </a:solidFill>
                <a:latin typeface="Montserrat" panose="00000500000000000000" pitchFamily="2" charset="-52"/>
              </a:rPr>
              <a:t>H = max </a:t>
            </a:r>
            <a:r>
              <a:rPr lang="el-GR" sz="2800" b="1" dirty="0">
                <a:solidFill>
                  <a:srgbClr val="2B2B2B"/>
                </a:solidFill>
                <a:latin typeface="Calibri" panose="020F0502020204030204" pitchFamily="34" charset="0"/>
                <a:cs typeface="Calibri" panose="020F0502020204030204" pitchFamily="34" charset="0"/>
              </a:rPr>
              <a:t>α</a:t>
            </a:r>
            <a:r>
              <a:rPr lang="en-US" sz="2800" b="1" dirty="0">
                <a:solidFill>
                  <a:srgbClr val="2B2B2B"/>
                </a:solidFill>
                <a:latin typeface="Montserrat" panose="00000500000000000000" pitchFamily="2" charset="-52"/>
                <a:cs typeface="Calibri" panose="020F0502020204030204" pitchFamily="34" charset="0"/>
              </a:rPr>
              <a:t> * min </a:t>
            </a:r>
            <a:r>
              <a:rPr lang="en-US" sz="2800" b="1" dirty="0" err="1">
                <a:solidFill>
                  <a:srgbClr val="2B2B2B"/>
                </a:solidFill>
                <a:latin typeface="Montserrat" panose="00000500000000000000" pitchFamily="2" charset="-52"/>
                <a:cs typeface="Calibri" panose="020F0502020204030204" pitchFamily="34" charset="0"/>
              </a:rPr>
              <a:t>a</a:t>
            </a:r>
            <a:r>
              <a:rPr lang="en-US" sz="2800" b="1" baseline="-25000" dirty="0" err="1">
                <a:solidFill>
                  <a:srgbClr val="2B2B2B"/>
                </a:solidFill>
                <a:latin typeface="Montserrat" panose="00000500000000000000" pitchFamily="2" charset="-52"/>
                <a:cs typeface="Calibri" panose="020F0502020204030204" pitchFamily="34" charset="0"/>
              </a:rPr>
              <a:t>ij</a:t>
            </a:r>
            <a:r>
              <a:rPr lang="en-US" sz="2800" b="1" dirty="0">
                <a:solidFill>
                  <a:srgbClr val="2B2B2B"/>
                </a:solidFill>
                <a:latin typeface="Montserrat" panose="00000500000000000000" pitchFamily="2" charset="-52"/>
                <a:cs typeface="Calibri" panose="020F0502020204030204" pitchFamily="34" charset="0"/>
              </a:rPr>
              <a:t> + (1-</a:t>
            </a:r>
            <a:r>
              <a:rPr lang="el-GR" sz="2800" b="1" dirty="0">
                <a:solidFill>
                  <a:srgbClr val="2B2B2B"/>
                </a:solidFill>
                <a:latin typeface="Calibri" panose="020F0502020204030204" pitchFamily="34" charset="0"/>
                <a:cs typeface="Calibri" panose="020F0502020204030204" pitchFamily="34" charset="0"/>
              </a:rPr>
              <a:t> α</a:t>
            </a:r>
            <a:r>
              <a:rPr lang="en-US" sz="2800" b="1" dirty="0">
                <a:solidFill>
                  <a:srgbClr val="2B2B2B"/>
                </a:solidFill>
                <a:latin typeface="Montserrat" panose="00000500000000000000" pitchFamily="2" charset="-52"/>
                <a:cs typeface="Calibri" panose="020F0502020204030204" pitchFamily="34" charset="0"/>
              </a:rPr>
              <a:t>) * max </a:t>
            </a:r>
            <a:r>
              <a:rPr lang="en-US" sz="2800" b="1" dirty="0" err="1">
                <a:solidFill>
                  <a:srgbClr val="2B2B2B"/>
                </a:solidFill>
                <a:latin typeface="Montserrat" panose="00000500000000000000" pitchFamily="2" charset="-52"/>
                <a:cs typeface="Calibri" panose="020F0502020204030204" pitchFamily="34" charset="0"/>
              </a:rPr>
              <a:t>a</a:t>
            </a:r>
            <a:r>
              <a:rPr lang="en-US" sz="2800" b="1" baseline="-25000" dirty="0" err="1">
                <a:solidFill>
                  <a:srgbClr val="2B2B2B"/>
                </a:solidFill>
                <a:latin typeface="Montserrat" panose="00000500000000000000" pitchFamily="2" charset="-52"/>
                <a:cs typeface="Calibri" panose="020F0502020204030204" pitchFamily="34" charset="0"/>
              </a:rPr>
              <a:t>ij</a:t>
            </a:r>
            <a:r>
              <a:rPr lang="en-US" sz="2800" b="1" dirty="0">
                <a:solidFill>
                  <a:srgbClr val="2B2B2B"/>
                </a:solidFill>
                <a:latin typeface="Montserrat" panose="00000500000000000000" pitchFamily="2" charset="-52"/>
                <a:cs typeface="Calibri" panose="020F0502020204030204" pitchFamily="34" charset="0"/>
              </a:rPr>
              <a:t>,</a:t>
            </a:r>
          </a:p>
          <a:p>
            <a:pPr lvl="0" algn="ctr">
              <a:lnSpc>
                <a:spcPct val="125000"/>
              </a:lnSpc>
              <a:spcBef>
                <a:spcPct val="0"/>
              </a:spcBef>
            </a:pPr>
            <a:endParaRPr lang="ru-RU" sz="2800" b="1" u="none" dirty="0">
              <a:solidFill>
                <a:srgbClr val="2B2B2B"/>
              </a:solidFill>
              <a:latin typeface="Montserrat" panose="00000500000000000000" pitchFamily="2" charset="-52"/>
            </a:endParaRPr>
          </a:p>
          <a:p>
            <a:pPr algn="just"/>
            <a:r>
              <a:rPr lang="el-GR" sz="2800" dirty="0">
                <a:solidFill>
                  <a:srgbClr val="2B2B2B"/>
                </a:solidFill>
                <a:latin typeface="Calibri" panose="020F0502020204030204" pitchFamily="34" charset="0"/>
                <a:cs typeface="Calibri" panose="020F0502020204030204" pitchFamily="34" charset="0"/>
              </a:rPr>
              <a:t>α</a:t>
            </a:r>
            <a:r>
              <a:rPr lang="en-US" sz="2800" dirty="0">
                <a:solidFill>
                  <a:srgbClr val="2B2B2B"/>
                </a:solidFill>
                <a:latin typeface="Calibri" panose="020F0502020204030204" pitchFamily="34" charset="0"/>
                <a:cs typeface="Calibri" panose="020F0502020204030204" pitchFamily="34" charset="0"/>
              </a:rPr>
              <a:t> </a:t>
            </a:r>
            <a:r>
              <a:rPr lang="ru-RU" sz="2800" u="none" dirty="0">
                <a:solidFill>
                  <a:srgbClr val="2B2B2B"/>
                </a:solidFill>
                <a:latin typeface="Montserrat"/>
              </a:rPr>
              <a:t>– коэффициент оптимизма</a:t>
            </a:r>
            <a:r>
              <a:rPr lang="ru-RU" sz="2800" u="none" dirty="0">
                <a:solidFill>
                  <a:srgbClr val="2B2B2B"/>
                </a:solidFill>
                <a:latin typeface="Montserrat" panose="00000500000000000000" pitchFamily="2" charset="-52"/>
              </a:rPr>
              <a:t>, 0</a:t>
            </a:r>
            <a:r>
              <a:rPr lang="en-US" sz="2800" dirty="0">
                <a:solidFill>
                  <a:srgbClr val="2B2B2B"/>
                </a:solidFill>
                <a:latin typeface="Montserrat" panose="00000500000000000000" pitchFamily="2" charset="-52"/>
              </a:rPr>
              <a:t>≤</a:t>
            </a:r>
            <a:r>
              <a:rPr lang="el-GR" sz="2800" dirty="0">
                <a:solidFill>
                  <a:srgbClr val="2B2B2B"/>
                </a:solidFill>
                <a:latin typeface="Calibri" panose="020F0502020204030204" pitchFamily="34" charset="0"/>
                <a:cs typeface="Calibri" panose="020F0502020204030204" pitchFamily="34" charset="0"/>
              </a:rPr>
              <a:t>α</a:t>
            </a:r>
            <a:r>
              <a:rPr lang="en-US" sz="2800" dirty="0">
                <a:solidFill>
                  <a:srgbClr val="2B2B2B"/>
                </a:solidFill>
                <a:latin typeface="Montserrat" panose="00000500000000000000" pitchFamily="2" charset="-52"/>
                <a:cs typeface="Calibri" panose="020F0502020204030204" pitchFamily="34" charset="0"/>
              </a:rPr>
              <a:t>≤1</a:t>
            </a:r>
          </a:p>
          <a:p>
            <a:pPr algn="just"/>
            <a:endParaRPr lang="en-US" sz="2800" u="none" dirty="0">
              <a:solidFill>
                <a:srgbClr val="2B2B2B"/>
              </a:solidFill>
              <a:latin typeface="Montserrat" panose="00000500000000000000" pitchFamily="2" charset="-52"/>
              <a:cs typeface="Calibri" panose="020F0502020204030204" pitchFamily="34" charset="0"/>
            </a:endParaRPr>
          </a:p>
          <a:p>
            <a:pPr algn="just"/>
            <a:r>
              <a:rPr lang="ru-RU" sz="2800" u="none" dirty="0">
                <a:solidFill>
                  <a:srgbClr val="2B2B2B"/>
                </a:solidFill>
                <a:latin typeface="Montserrat" panose="00000500000000000000" pitchFamily="2" charset="-52"/>
              </a:rPr>
              <a:t>1. Если λ → 1, то правило Гурвица приближается к правилу Вальда</a:t>
            </a:r>
          </a:p>
          <a:p>
            <a:pPr algn="just"/>
            <a:r>
              <a:rPr lang="ru-RU" sz="2800" u="none" dirty="0">
                <a:solidFill>
                  <a:srgbClr val="2B2B2B"/>
                </a:solidFill>
                <a:latin typeface="Montserrat" panose="00000500000000000000" pitchFamily="2" charset="-52"/>
              </a:rPr>
              <a:t>2. Если λ → 0, то правило Гурвица приближается к правилу </a:t>
            </a:r>
          </a:p>
          <a:p>
            <a:pPr algn="just"/>
            <a:r>
              <a:rPr lang="ru-RU" sz="2800" u="none" dirty="0">
                <a:solidFill>
                  <a:srgbClr val="2B2B2B"/>
                </a:solidFill>
                <a:latin typeface="Montserrat" panose="00000500000000000000" pitchFamily="2" charset="-52"/>
              </a:rPr>
              <a:t>оптимизма</a:t>
            </a:r>
          </a:p>
          <a:p>
            <a:pPr algn="just"/>
            <a:endParaRPr lang="ru-RU" sz="2800" u="none" dirty="0">
              <a:solidFill>
                <a:srgbClr val="2B2B2B"/>
              </a:solidFill>
              <a:latin typeface="Montserrat"/>
            </a:endParaRPr>
          </a:p>
          <a:p>
            <a:pPr marL="0" lvl="0" indent="0">
              <a:lnSpc>
                <a:spcPct val="125000"/>
              </a:lnSpc>
              <a:spcBef>
                <a:spcPct val="0"/>
              </a:spcBef>
            </a:pPr>
            <a:r>
              <a:rPr lang="ru-RU" sz="2800" u="none" dirty="0">
                <a:solidFill>
                  <a:srgbClr val="2B2B2B"/>
                </a:solidFill>
                <a:latin typeface="Montserrat"/>
              </a:rPr>
              <a:t>Этот критерий охватывает ряд различных подходов к принятию решений: от наиболее оптимистичного до наиболее пессимистичного.</a:t>
            </a:r>
            <a:r>
              <a:rPr lang="en-US" sz="2800" u="none" dirty="0">
                <a:solidFill>
                  <a:srgbClr val="2B2B2B"/>
                </a:solidFill>
                <a:latin typeface="Montserrat"/>
              </a:rPr>
              <a:t> </a:t>
            </a:r>
            <a:r>
              <a:rPr lang="ru-RU" sz="2800" dirty="0">
                <a:latin typeface="Montserrat" panose="00000500000000000000" pitchFamily="2" charset="-52"/>
              </a:rPr>
              <a:t>Критерий Гурвица позволяет избежать пограничных состояний при принятии решения – неоправданного оптимизма и крайнего пессимизма относительно ожидаемой доходности – и выбрать наиболее вероятный вариант стратегии, обеспечивающий наилучшую эффективность.</a:t>
            </a:r>
            <a:endParaRPr lang="en-US" sz="2800" u="none" dirty="0">
              <a:solidFill>
                <a:srgbClr val="2B2B2B"/>
              </a:solidFill>
              <a:latin typeface="Montserrat" panose="00000500000000000000" pitchFamily="2" charset="-52"/>
            </a:endParaRPr>
          </a:p>
        </p:txBody>
      </p:sp>
      <p:pic>
        <p:nvPicPr>
          <p:cNvPr id="5" name="Picture 5"/>
          <p:cNvPicPr>
            <a:picLocks noChangeAspect="1"/>
          </p:cNvPicPr>
          <p:nvPr/>
        </p:nvPicPr>
        <p:blipFill>
          <a:blip r:embed="rId3">
            <a:alphaModFix amt="50000"/>
          </a:blip>
          <a:srcRect/>
          <a:stretch>
            <a:fillRect/>
          </a:stretch>
        </p:blipFill>
        <p:spPr>
          <a:xfrm>
            <a:off x="-2868523" y="2438918"/>
            <a:ext cx="10541077" cy="10522453"/>
          </a:xfrm>
          <a:prstGeom prst="rect">
            <a:avLst/>
          </a:prstGeom>
        </p:spPr>
      </p:pic>
    </p:spTree>
    <p:extLst>
      <p:ext uri="{BB962C8B-B14F-4D97-AF65-F5344CB8AC3E}">
        <p14:creationId xmlns:p14="http://schemas.microsoft.com/office/powerpoint/2010/main" val="2737955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425796">
            <a:off x="-4836105" y="-3855776"/>
            <a:ext cx="17005599" cy="18983681"/>
          </a:xfrm>
          <a:prstGeom prst="rect">
            <a:avLst/>
          </a:prstGeom>
        </p:spPr>
      </p:pic>
      <p:sp>
        <p:nvSpPr>
          <p:cNvPr id="4" name="TextBox 3">
            <a:extLst>
              <a:ext uri="{FF2B5EF4-FFF2-40B4-BE49-F238E27FC236}">
                <a16:creationId xmlns:a16="http://schemas.microsoft.com/office/drawing/2014/main" id="{63F44ADA-DAE6-704C-28A4-6EB57DFF224C}"/>
              </a:ext>
            </a:extLst>
          </p:cNvPr>
          <p:cNvSpPr txBox="1"/>
          <p:nvPr/>
        </p:nvSpPr>
        <p:spPr>
          <a:xfrm>
            <a:off x="3010709" y="2171700"/>
            <a:ext cx="14630400" cy="1323439"/>
          </a:xfrm>
          <a:prstGeom prst="rect">
            <a:avLst/>
          </a:prstGeom>
          <a:noFill/>
        </p:spPr>
        <p:txBody>
          <a:bodyPr wrap="square" rtlCol="0">
            <a:spAutoFit/>
          </a:bodyPr>
          <a:lstStyle/>
          <a:p>
            <a:endParaRPr lang="ru-RU" sz="4000" dirty="0">
              <a:solidFill>
                <a:srgbClr val="2B2B2B"/>
              </a:solidFill>
              <a:latin typeface="Montserrat"/>
            </a:endParaRPr>
          </a:p>
          <a:p>
            <a:pPr marL="571500" indent="-571500">
              <a:buFont typeface="Arial" panose="020B0604020202020204" pitchFamily="34" charset="0"/>
              <a:buChar char="•"/>
            </a:pPr>
            <a:endParaRPr lang="ru-RU" sz="4000" dirty="0">
              <a:solidFill>
                <a:srgbClr val="2B2B2B"/>
              </a:solidFill>
              <a:latin typeface="Montserrat"/>
            </a:endParaRPr>
          </a:p>
        </p:txBody>
      </p:sp>
      <p:sp>
        <p:nvSpPr>
          <p:cNvPr id="9" name="TextBox 8">
            <a:extLst>
              <a:ext uri="{FF2B5EF4-FFF2-40B4-BE49-F238E27FC236}">
                <a16:creationId xmlns:a16="http://schemas.microsoft.com/office/drawing/2014/main" id="{0EC6C145-BDC3-EF81-20A1-080568D3F553}"/>
              </a:ext>
            </a:extLst>
          </p:cNvPr>
          <p:cNvSpPr txBox="1"/>
          <p:nvPr/>
        </p:nvSpPr>
        <p:spPr>
          <a:xfrm>
            <a:off x="1295400" y="209550"/>
            <a:ext cx="16459200" cy="1969770"/>
          </a:xfrm>
          <a:prstGeom prst="rect">
            <a:avLst/>
          </a:prstGeom>
          <a:noFill/>
        </p:spPr>
        <p:txBody>
          <a:bodyPr wrap="square">
            <a:spAutoFit/>
          </a:bodyPr>
          <a:lstStyle/>
          <a:p>
            <a:pPr indent="450215" algn="just">
              <a:lnSpc>
                <a:spcPct val="150000"/>
              </a:lnSpc>
              <a:spcBef>
                <a:spcPts val="1200"/>
              </a:spcBef>
              <a:spcAft>
                <a:spcPts val="1200"/>
              </a:spcAft>
            </a:pPr>
            <a:r>
              <a:rPr lang="ru-RU" sz="2800" kern="100" dirty="0">
                <a:effectLst/>
                <a:latin typeface="Montserrat" panose="00000500000000000000" pitchFamily="2" charset="-52"/>
                <a:ea typeface="Calibri" panose="020F0502020204030204" pitchFamily="34" charset="0"/>
                <a:cs typeface="Times New Roman" panose="02020603050405020304" pitchFamily="18" charset="0"/>
              </a:rPr>
              <a:t>Рассмотрим несколько вариантов применения критерия Гурвица</a:t>
            </a:r>
            <a:r>
              <a:rPr lang="en-US" sz="2800" kern="100" dirty="0">
                <a:effectLst/>
                <a:latin typeface="Montserrat" panose="00000500000000000000" pitchFamily="2" charset="-52"/>
                <a:ea typeface="Calibri" panose="020F0502020204030204" pitchFamily="34" charset="0"/>
                <a:cs typeface="Times New Roman" panose="02020603050405020304" pitchFamily="18" charset="0"/>
              </a:rPr>
              <a:t> </a:t>
            </a:r>
            <a:r>
              <a:rPr lang="ru-RU" sz="2800" kern="100" dirty="0">
                <a:effectLst/>
                <a:latin typeface="Montserrat" panose="00000500000000000000" pitchFamily="2" charset="-52"/>
                <a:ea typeface="Calibri" panose="020F0502020204030204" pitchFamily="34" charset="0"/>
                <a:cs typeface="Times New Roman" panose="02020603050405020304" pitchFamily="18" charset="0"/>
              </a:rPr>
              <a:t>при различных значениях </a:t>
            </a:r>
            <a:r>
              <a:rPr lang="el-GR" sz="2800" kern="100" dirty="0">
                <a:latin typeface="Calibri" panose="020F0502020204030204" pitchFamily="34" charset="0"/>
                <a:ea typeface="Calibri" panose="020F0502020204030204" pitchFamily="34" charset="0"/>
                <a:cs typeface="Calibri" panose="020F0502020204030204" pitchFamily="34" charset="0"/>
                <a:sym typeface="Symbol" panose="05050102010706020507" pitchFamily="18" charset="2"/>
              </a:rPr>
              <a:t>α</a:t>
            </a:r>
            <a:r>
              <a:rPr lang="ru-RU" sz="2800" kern="100" dirty="0">
                <a:effectLst/>
                <a:latin typeface="Montserrat" panose="00000500000000000000" pitchFamily="2" charset="-52"/>
                <a:ea typeface="Calibri" panose="020F0502020204030204" pitchFamily="34" charset="0"/>
                <a:cs typeface="Times New Roman" panose="02020603050405020304" pitchFamily="18" charset="0"/>
              </a:rPr>
              <a:t>.</a:t>
            </a:r>
          </a:p>
          <a:p>
            <a:r>
              <a:rPr lang="ru-RU" sz="2800" dirty="0">
                <a:effectLst/>
                <a:latin typeface="Montserrat" panose="00000500000000000000" pitchFamily="2" charset="-52"/>
                <a:ea typeface="Calibri" panose="020F0502020204030204" pitchFamily="34" charset="0"/>
              </a:rPr>
              <a:t>При </a:t>
            </a:r>
            <a:r>
              <a:rPr lang="ru-RU" sz="2800" kern="100" dirty="0">
                <a:latin typeface="Montserrat" panose="00000500000000000000" pitchFamily="2" charset="-52"/>
                <a:ea typeface="Calibri" panose="020F0502020204030204" pitchFamily="34" charset="0"/>
                <a:cs typeface="Times New Roman" panose="02020603050405020304" pitchFamily="18" charset="0"/>
                <a:sym typeface="Symbol" panose="05050102010706020507" pitchFamily="18" charset="2"/>
              </a:rPr>
              <a:t>α</a:t>
            </a:r>
            <a:r>
              <a:rPr lang="ru-RU" sz="2800" dirty="0">
                <a:effectLst/>
                <a:latin typeface="Montserrat" panose="00000500000000000000" pitchFamily="2" charset="-52"/>
                <a:ea typeface="Calibri" panose="020F0502020204030204" pitchFamily="34" charset="0"/>
              </a:rPr>
              <a:t> </a:t>
            </a:r>
            <a:r>
              <a:rPr lang="ru-RU" sz="2800" dirty="0">
                <a:effectLst/>
                <a:latin typeface="Montserrat" panose="00000500000000000000" pitchFamily="2" charset="-52"/>
                <a:ea typeface="Calibri" panose="020F0502020204030204" pitchFamily="34" charset="0"/>
                <a:cs typeface="Times New Roman" panose="02020603050405020304" pitchFamily="18" charset="0"/>
                <a:sym typeface="Symbol" panose="05050102010706020507" pitchFamily="18" charset="2"/>
              </a:rPr>
              <a:t></a:t>
            </a:r>
            <a:r>
              <a:rPr lang="ru-RU" sz="2800" dirty="0">
                <a:effectLst/>
                <a:latin typeface="Montserrat" panose="00000500000000000000" pitchFamily="2" charset="-52"/>
                <a:ea typeface="Calibri" panose="020F0502020204030204" pitchFamily="34" charset="0"/>
              </a:rPr>
              <a:t> 0.2 матрица имеет следующий вид</a:t>
            </a:r>
            <a:endParaRPr lang="LID4096" sz="2800" dirty="0">
              <a:latin typeface="Montserrat" panose="00000500000000000000" pitchFamily="2" charset="-52"/>
            </a:endParaRPr>
          </a:p>
        </p:txBody>
      </p:sp>
      <p:graphicFrame>
        <p:nvGraphicFramePr>
          <p:cNvPr id="10" name="Таблица 9">
            <a:extLst>
              <a:ext uri="{FF2B5EF4-FFF2-40B4-BE49-F238E27FC236}">
                <a16:creationId xmlns:a16="http://schemas.microsoft.com/office/drawing/2014/main" id="{F3A79D91-2154-9BC0-23EC-719C79DF8EBD}"/>
              </a:ext>
            </a:extLst>
          </p:cNvPr>
          <p:cNvGraphicFramePr>
            <a:graphicFrameLocks noGrp="1"/>
          </p:cNvGraphicFramePr>
          <p:nvPr>
            <p:extLst>
              <p:ext uri="{D42A27DB-BD31-4B8C-83A1-F6EECF244321}">
                <p14:modId xmlns:p14="http://schemas.microsoft.com/office/powerpoint/2010/main" val="3466067936"/>
              </p:ext>
            </p:extLst>
          </p:nvPr>
        </p:nvGraphicFramePr>
        <p:xfrm>
          <a:off x="646890" y="2705100"/>
          <a:ext cx="17412508" cy="6161089"/>
        </p:xfrm>
        <a:graphic>
          <a:graphicData uri="http://schemas.openxmlformats.org/drawingml/2006/table">
            <a:tbl>
              <a:tblPr>
                <a:tableStyleId>{5940675A-B579-460E-94D1-54222C63F5DA}</a:tableStyleId>
              </a:tblPr>
              <a:tblGrid>
                <a:gridCol w="3248384">
                  <a:extLst>
                    <a:ext uri="{9D8B030D-6E8A-4147-A177-3AD203B41FA5}">
                      <a16:colId xmlns:a16="http://schemas.microsoft.com/office/drawing/2014/main" val="3169309485"/>
                    </a:ext>
                  </a:extLst>
                </a:gridCol>
                <a:gridCol w="1404707">
                  <a:extLst>
                    <a:ext uri="{9D8B030D-6E8A-4147-A177-3AD203B41FA5}">
                      <a16:colId xmlns:a16="http://schemas.microsoft.com/office/drawing/2014/main" val="533500003"/>
                    </a:ext>
                  </a:extLst>
                </a:gridCol>
                <a:gridCol w="1123765">
                  <a:extLst>
                    <a:ext uri="{9D8B030D-6E8A-4147-A177-3AD203B41FA5}">
                      <a16:colId xmlns:a16="http://schemas.microsoft.com/office/drawing/2014/main" val="3211726108"/>
                    </a:ext>
                  </a:extLst>
                </a:gridCol>
                <a:gridCol w="1123765">
                  <a:extLst>
                    <a:ext uri="{9D8B030D-6E8A-4147-A177-3AD203B41FA5}">
                      <a16:colId xmlns:a16="http://schemas.microsoft.com/office/drawing/2014/main" val="2948906638"/>
                    </a:ext>
                  </a:extLst>
                </a:gridCol>
                <a:gridCol w="1123765">
                  <a:extLst>
                    <a:ext uri="{9D8B030D-6E8A-4147-A177-3AD203B41FA5}">
                      <a16:colId xmlns:a16="http://schemas.microsoft.com/office/drawing/2014/main" val="56562915"/>
                    </a:ext>
                  </a:extLst>
                </a:gridCol>
                <a:gridCol w="1123765">
                  <a:extLst>
                    <a:ext uri="{9D8B030D-6E8A-4147-A177-3AD203B41FA5}">
                      <a16:colId xmlns:a16="http://schemas.microsoft.com/office/drawing/2014/main" val="1359857815"/>
                    </a:ext>
                  </a:extLst>
                </a:gridCol>
                <a:gridCol w="1123765">
                  <a:extLst>
                    <a:ext uri="{9D8B030D-6E8A-4147-A177-3AD203B41FA5}">
                      <a16:colId xmlns:a16="http://schemas.microsoft.com/office/drawing/2014/main" val="2482674185"/>
                    </a:ext>
                  </a:extLst>
                </a:gridCol>
                <a:gridCol w="1404707">
                  <a:extLst>
                    <a:ext uri="{9D8B030D-6E8A-4147-A177-3AD203B41FA5}">
                      <a16:colId xmlns:a16="http://schemas.microsoft.com/office/drawing/2014/main" val="2867839461"/>
                    </a:ext>
                  </a:extLst>
                </a:gridCol>
                <a:gridCol w="1404707">
                  <a:extLst>
                    <a:ext uri="{9D8B030D-6E8A-4147-A177-3AD203B41FA5}">
                      <a16:colId xmlns:a16="http://schemas.microsoft.com/office/drawing/2014/main" val="3613068310"/>
                    </a:ext>
                  </a:extLst>
                </a:gridCol>
                <a:gridCol w="4331178">
                  <a:extLst>
                    <a:ext uri="{9D8B030D-6E8A-4147-A177-3AD203B41FA5}">
                      <a16:colId xmlns:a16="http://schemas.microsoft.com/office/drawing/2014/main" val="882875558"/>
                    </a:ext>
                  </a:extLst>
                </a:gridCol>
              </a:tblGrid>
              <a:tr h="470106">
                <a:tc>
                  <a:txBody>
                    <a:bodyPr/>
                    <a:lstStyle/>
                    <a:p>
                      <a:pPr algn="l" fontAlgn="b"/>
                      <a:endParaRPr lang="ru-BY" sz="1100" b="0" i="0" u="none" strike="noStrike">
                        <a:solidFill>
                          <a:srgbClr val="000000"/>
                        </a:solidFill>
                        <a:effectLst/>
                        <a:latin typeface="Times New Roman" panose="02020603050405020304" pitchFamily="18" charset="0"/>
                      </a:endParaRPr>
                    </a:p>
                  </a:txBody>
                  <a:tcPr marL="7620" marR="7620" marT="7620" marB="0" anchor="b"/>
                </a:tc>
                <a:tc>
                  <a:txBody>
                    <a:bodyPr/>
                    <a:lstStyle/>
                    <a:p>
                      <a:pPr algn="l" fontAlgn="b"/>
                      <a:endParaRPr lang="ru-BY" sz="1100" b="0" i="0" u="none" strike="noStrike">
                        <a:solidFill>
                          <a:srgbClr val="000000"/>
                        </a:solidFill>
                        <a:effectLst/>
                        <a:latin typeface="Times New Roman" panose="02020603050405020304" pitchFamily="18" charset="0"/>
                      </a:endParaRPr>
                    </a:p>
                  </a:txBody>
                  <a:tcPr marL="7620" marR="7620" marT="7620" marB="0" anchor="b"/>
                </a:tc>
                <a:tc gridSpan="5">
                  <a:txBody>
                    <a:bodyPr/>
                    <a:lstStyle/>
                    <a:p>
                      <a:pPr algn="ctr" fontAlgn="ctr"/>
                      <a:r>
                        <a:rPr lang="ru-RU" sz="2800" b="1" u="none" strike="noStrike" dirty="0">
                          <a:effectLst/>
                          <a:latin typeface="Montserrat" panose="00000500000000000000" pitchFamily="2" charset="-52"/>
                        </a:rPr>
                        <a:t>Возможный спрос</a:t>
                      </a:r>
                      <a:endParaRPr lang="ru-RU" sz="2800" b="1" i="0" u="none" strike="noStrike" dirty="0">
                        <a:solidFill>
                          <a:srgbClr val="000000"/>
                        </a:solidFill>
                        <a:effectLst/>
                        <a:latin typeface="Montserrat" panose="00000500000000000000" pitchFamily="2" charset="-52"/>
                      </a:endParaRPr>
                    </a:p>
                  </a:txBody>
                  <a:tcPr marL="7620" marR="7620" marT="7620" marB="0" anchor="ctr"/>
                </a:tc>
                <a:tc hMerge="1">
                  <a:txBody>
                    <a:bodyPr/>
                    <a:lstStyle/>
                    <a:p>
                      <a:endParaRPr lang="LID4096"/>
                    </a:p>
                  </a:txBody>
                  <a:tcPr/>
                </a:tc>
                <a:tc hMerge="1">
                  <a:txBody>
                    <a:bodyPr/>
                    <a:lstStyle/>
                    <a:p>
                      <a:endParaRPr lang="LID4096"/>
                    </a:p>
                  </a:txBody>
                  <a:tcPr/>
                </a:tc>
                <a:tc hMerge="1">
                  <a:txBody>
                    <a:bodyPr/>
                    <a:lstStyle/>
                    <a:p>
                      <a:endParaRPr lang="LID4096"/>
                    </a:p>
                  </a:txBody>
                  <a:tcPr/>
                </a:tc>
                <a:tc hMerge="1">
                  <a:txBody>
                    <a:bodyPr/>
                    <a:lstStyle/>
                    <a:p>
                      <a:endParaRPr lang="LID4096"/>
                    </a:p>
                  </a:txBody>
                  <a:tcPr/>
                </a:tc>
                <a:tc>
                  <a:txBody>
                    <a:bodyPr/>
                    <a:lstStyle/>
                    <a:p>
                      <a:pPr algn="l" fontAlgn="b"/>
                      <a:endParaRPr lang="ru-BY" sz="1100" b="0" i="0" u="none" strike="noStrike">
                        <a:solidFill>
                          <a:srgbClr val="000000"/>
                        </a:solidFill>
                        <a:effectLst/>
                        <a:latin typeface="Times New Roman" panose="02020603050405020304" pitchFamily="18" charset="0"/>
                      </a:endParaRPr>
                    </a:p>
                  </a:txBody>
                  <a:tcPr marL="7620" marR="7620" marT="7620" marB="0" anchor="b"/>
                </a:tc>
                <a:tc>
                  <a:txBody>
                    <a:bodyPr/>
                    <a:lstStyle/>
                    <a:p>
                      <a:pPr algn="l" fontAlgn="b"/>
                      <a:endParaRPr lang="ru-BY" sz="1100" b="0" i="0" u="none" strike="noStrike">
                        <a:solidFill>
                          <a:srgbClr val="000000"/>
                        </a:solidFill>
                        <a:effectLst/>
                        <a:latin typeface="Times New Roman" panose="02020603050405020304" pitchFamily="18" charset="0"/>
                      </a:endParaRPr>
                    </a:p>
                  </a:txBody>
                  <a:tcPr marL="7620" marR="7620" marT="7620" marB="0" anchor="b"/>
                </a:tc>
                <a:tc>
                  <a:txBody>
                    <a:bodyPr/>
                    <a:lstStyle/>
                    <a:p>
                      <a:pPr algn="l" fontAlgn="b"/>
                      <a:endParaRPr lang="ru-BY" sz="1100" b="0" i="0" u="none" strike="noStrike">
                        <a:solidFill>
                          <a:srgbClr val="000000"/>
                        </a:solidFill>
                        <a:effectLst/>
                        <a:latin typeface="Times New Roman" panose="02020603050405020304" pitchFamily="18" charset="0"/>
                      </a:endParaRPr>
                    </a:p>
                  </a:txBody>
                  <a:tcPr marL="7620" marR="7620" marT="7620" marB="0" anchor="b"/>
                </a:tc>
                <a:extLst>
                  <a:ext uri="{0D108BD9-81ED-4DB2-BD59-A6C34878D82A}">
                    <a16:rowId xmlns:a16="http://schemas.microsoft.com/office/drawing/2014/main" val="2968403304"/>
                  </a:ext>
                </a:extLst>
              </a:tr>
              <a:tr h="1885836">
                <a:tc>
                  <a:txBody>
                    <a:bodyPr/>
                    <a:lstStyle/>
                    <a:p>
                      <a:pPr algn="ctr" fontAlgn="ctr"/>
                      <a:endParaRPr lang="ru-RU" sz="2800" kern="100" dirty="0">
                        <a:solidFill>
                          <a:schemeClr val="tx1"/>
                        </a:solidFill>
                        <a:effectLst/>
                        <a:latin typeface="Montserrat" panose="00000500000000000000" pitchFamily="2" charset="-52"/>
                        <a:cs typeface="Times New Roman" panose="02020603050405020304" pitchFamily="18" charset="0"/>
                      </a:endParaRP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 </a:t>
                      </a: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s1(8)</a:t>
                      </a:r>
                    </a:p>
                  </a:txBody>
                  <a:tcPr marL="7620" marR="7620" marT="7620" marB="0" anchor="ctr"/>
                </a:tc>
                <a:tc>
                  <a:txBody>
                    <a:bodyPr/>
                    <a:lstStyle/>
                    <a:p>
                      <a:pPr algn="ctr" fontAlgn="ctr"/>
                      <a:r>
                        <a:rPr lang="en-US" sz="2800" b="1" kern="100">
                          <a:solidFill>
                            <a:schemeClr val="tx1"/>
                          </a:solidFill>
                          <a:effectLst/>
                          <a:latin typeface="Montserrat" panose="00000500000000000000" pitchFamily="2" charset="-52"/>
                          <a:cs typeface="Times New Roman" panose="02020603050405020304" pitchFamily="18" charset="0"/>
                        </a:rPr>
                        <a:t>s2(9)</a:t>
                      </a: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s3(10)</a:t>
                      </a:r>
                    </a:p>
                  </a:txBody>
                  <a:tcPr marL="7620" marR="7620" marT="7620" marB="0" anchor="ctr"/>
                </a:tc>
                <a:tc>
                  <a:txBody>
                    <a:bodyPr/>
                    <a:lstStyle/>
                    <a:p>
                      <a:pPr algn="ctr" fontAlgn="ctr"/>
                      <a:r>
                        <a:rPr lang="en-US" sz="2800" b="1" kern="100">
                          <a:solidFill>
                            <a:schemeClr val="tx1"/>
                          </a:solidFill>
                          <a:effectLst/>
                          <a:latin typeface="Montserrat" panose="00000500000000000000" pitchFamily="2" charset="-52"/>
                          <a:cs typeface="Times New Roman" panose="02020603050405020304" pitchFamily="18" charset="0"/>
                        </a:rPr>
                        <a:t>s4(11)</a:t>
                      </a: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s5(12)</a:t>
                      </a: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Min </a:t>
                      </a:r>
                      <a:r>
                        <a:rPr lang="en-US" sz="2800" b="1" kern="100" dirty="0" err="1">
                          <a:solidFill>
                            <a:schemeClr val="tx1"/>
                          </a:solidFill>
                          <a:effectLst/>
                          <a:latin typeface="Montserrat" panose="00000500000000000000" pitchFamily="2" charset="-52"/>
                          <a:cs typeface="Times New Roman" panose="02020603050405020304" pitchFamily="18" charset="0"/>
                        </a:rPr>
                        <a:t>a</a:t>
                      </a:r>
                      <a:r>
                        <a:rPr lang="en-US" sz="2800" b="1" kern="100" baseline="-25000" dirty="0" err="1">
                          <a:solidFill>
                            <a:schemeClr val="tx1"/>
                          </a:solidFill>
                          <a:effectLst/>
                          <a:latin typeface="Montserrat" panose="00000500000000000000" pitchFamily="2" charset="-52"/>
                          <a:cs typeface="Times New Roman" panose="02020603050405020304" pitchFamily="18" charset="0"/>
                        </a:rPr>
                        <a:t>ij</a:t>
                      </a:r>
                      <a:endParaRPr lang="en-US" sz="2800" b="1" kern="100" baseline="-25000" dirty="0">
                        <a:solidFill>
                          <a:schemeClr val="tx1"/>
                        </a:solidFill>
                        <a:effectLst/>
                        <a:latin typeface="Montserrat" panose="00000500000000000000" pitchFamily="2" charset="-52"/>
                        <a:cs typeface="Times New Roman" panose="02020603050405020304" pitchFamily="18" charset="0"/>
                      </a:endParaRP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Max </a:t>
                      </a:r>
                      <a:r>
                        <a:rPr lang="en-US" sz="2800" b="1" kern="100" dirty="0" err="1">
                          <a:solidFill>
                            <a:schemeClr val="tx1"/>
                          </a:solidFill>
                          <a:effectLst/>
                          <a:latin typeface="Montserrat" panose="00000500000000000000" pitchFamily="2" charset="-52"/>
                          <a:cs typeface="Times New Roman" panose="02020603050405020304" pitchFamily="18" charset="0"/>
                        </a:rPr>
                        <a:t>a</a:t>
                      </a:r>
                      <a:r>
                        <a:rPr lang="en-US" sz="2800" b="1" kern="100" baseline="-25000" dirty="0" err="1">
                          <a:solidFill>
                            <a:schemeClr val="tx1"/>
                          </a:solidFill>
                          <a:effectLst/>
                          <a:latin typeface="Montserrat" panose="00000500000000000000" pitchFamily="2" charset="-52"/>
                          <a:cs typeface="Times New Roman" panose="02020603050405020304" pitchFamily="18" charset="0"/>
                        </a:rPr>
                        <a:t>ij</a:t>
                      </a:r>
                      <a:endParaRPr lang="en-US" sz="2800" b="1" kern="100" baseline="-25000" dirty="0">
                        <a:solidFill>
                          <a:schemeClr val="tx1"/>
                        </a:solidFill>
                        <a:effectLst/>
                        <a:latin typeface="Montserrat" panose="00000500000000000000" pitchFamily="2" charset="-52"/>
                        <a:cs typeface="Times New Roman" panose="02020603050405020304" pitchFamily="18" charset="0"/>
                      </a:endParaRPr>
                    </a:p>
                  </a:txBody>
                  <a:tcPr marL="7620" marR="7620" marT="7620" marB="0" anchor="ctr"/>
                </a:tc>
                <a:tc>
                  <a:txBody>
                    <a:bodyPr/>
                    <a:lstStyle/>
                    <a:p>
                      <a:pPr algn="ctr" fontAlgn="ctr"/>
                      <a:r>
                        <a:rPr lang="el-GR" sz="2800" b="1" kern="100" dirty="0">
                          <a:solidFill>
                            <a:schemeClr val="tx1"/>
                          </a:solidFill>
                          <a:effectLst/>
                          <a:cs typeface="Times New Roman" panose="02020603050405020304" pitchFamily="18" charset="0"/>
                        </a:rPr>
                        <a:t>α*</a:t>
                      </a:r>
                      <a:r>
                        <a:rPr lang="en-US" sz="2800" b="1" kern="100" dirty="0">
                          <a:solidFill>
                            <a:schemeClr val="tx1"/>
                          </a:solidFill>
                          <a:effectLst/>
                          <a:latin typeface="Montserrat" panose="00000500000000000000" pitchFamily="2" charset="-52"/>
                          <a:cs typeface="Times New Roman" panose="02020603050405020304" pitchFamily="18" charset="0"/>
                        </a:rPr>
                        <a:t>min(</a:t>
                      </a:r>
                      <a:r>
                        <a:rPr lang="en-US" sz="2800" b="1" kern="100" dirty="0" err="1">
                          <a:solidFill>
                            <a:schemeClr val="tx1"/>
                          </a:solidFill>
                          <a:effectLst/>
                          <a:latin typeface="Montserrat" panose="00000500000000000000" pitchFamily="2" charset="-52"/>
                          <a:cs typeface="Times New Roman" panose="02020603050405020304" pitchFamily="18" charset="0"/>
                        </a:rPr>
                        <a:t>a</a:t>
                      </a:r>
                      <a:r>
                        <a:rPr lang="en-US" sz="2800" b="1" kern="100" baseline="-25000" dirty="0" err="1">
                          <a:solidFill>
                            <a:schemeClr val="tx1"/>
                          </a:solidFill>
                          <a:effectLst/>
                          <a:latin typeface="Montserrat" panose="00000500000000000000" pitchFamily="2" charset="-52"/>
                          <a:cs typeface="Times New Roman" panose="02020603050405020304" pitchFamily="18" charset="0"/>
                        </a:rPr>
                        <a:t>ij</a:t>
                      </a:r>
                      <a:r>
                        <a:rPr lang="en-US" sz="2800" b="1" kern="100" dirty="0">
                          <a:solidFill>
                            <a:schemeClr val="tx1"/>
                          </a:solidFill>
                          <a:effectLst/>
                          <a:latin typeface="Montserrat" panose="00000500000000000000" pitchFamily="2" charset="-52"/>
                          <a:cs typeface="Times New Roman" panose="02020603050405020304" pitchFamily="18" charset="0"/>
                        </a:rPr>
                        <a:t>) + (1-</a:t>
                      </a:r>
                      <a:r>
                        <a:rPr lang="el-GR" sz="2800" b="1" kern="100" dirty="0">
                          <a:solidFill>
                            <a:schemeClr val="tx1"/>
                          </a:solidFill>
                          <a:effectLst/>
                          <a:cs typeface="Times New Roman" panose="02020603050405020304" pitchFamily="18" charset="0"/>
                        </a:rPr>
                        <a:t>α) *</a:t>
                      </a:r>
                      <a:r>
                        <a:rPr lang="en-US" sz="2800" b="1" kern="100" dirty="0">
                          <a:solidFill>
                            <a:schemeClr val="tx1"/>
                          </a:solidFill>
                          <a:effectLst/>
                          <a:latin typeface="Montserrat" panose="00000500000000000000" pitchFamily="2" charset="-52"/>
                          <a:cs typeface="Times New Roman" panose="02020603050405020304" pitchFamily="18" charset="0"/>
                        </a:rPr>
                        <a:t>max(</a:t>
                      </a:r>
                      <a:r>
                        <a:rPr lang="en-US" sz="2800" b="1" kern="100" dirty="0" err="1">
                          <a:solidFill>
                            <a:schemeClr val="tx1"/>
                          </a:solidFill>
                          <a:effectLst/>
                          <a:latin typeface="Montserrat" panose="00000500000000000000" pitchFamily="2" charset="-52"/>
                          <a:cs typeface="Times New Roman" panose="02020603050405020304" pitchFamily="18" charset="0"/>
                        </a:rPr>
                        <a:t>a</a:t>
                      </a:r>
                      <a:r>
                        <a:rPr lang="en-US" sz="2800" b="1" kern="100" baseline="-25000" dirty="0" err="1">
                          <a:solidFill>
                            <a:schemeClr val="tx1"/>
                          </a:solidFill>
                          <a:effectLst/>
                          <a:latin typeface="Montserrat" panose="00000500000000000000" pitchFamily="2" charset="-52"/>
                          <a:cs typeface="Times New Roman" panose="02020603050405020304" pitchFamily="18" charset="0"/>
                        </a:rPr>
                        <a:t>ij</a:t>
                      </a:r>
                      <a:r>
                        <a:rPr lang="en-US" sz="2800" b="1" kern="100" dirty="0">
                          <a:solidFill>
                            <a:schemeClr val="tx1"/>
                          </a:solidFill>
                          <a:effectLst/>
                          <a:latin typeface="Montserrat" panose="00000500000000000000" pitchFamily="2" charset="-52"/>
                          <a:cs typeface="Times New Roman" panose="02020603050405020304" pitchFamily="18" charset="0"/>
                        </a:rPr>
                        <a:t>)</a:t>
                      </a:r>
                    </a:p>
                  </a:txBody>
                  <a:tcPr marL="7620" marR="7620" marT="7620" marB="0" anchor="ctr"/>
                </a:tc>
                <a:extLst>
                  <a:ext uri="{0D108BD9-81ED-4DB2-BD59-A6C34878D82A}">
                    <a16:rowId xmlns:a16="http://schemas.microsoft.com/office/drawing/2014/main" val="4274394372"/>
                  </a:ext>
                </a:extLst>
              </a:tr>
              <a:tr h="636051">
                <a:tc rowSpan="5">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 </a:t>
                      </a:r>
                    </a:p>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 </a:t>
                      </a:r>
                    </a:p>
                    <a:p>
                      <a:pPr marL="0" marR="0" lvl="0" indent="0" algn="ctr" defTabSz="914400" rtl="0" eaLnBrk="1" fontAlgn="ctr" latinLnBrk="0" hangingPunct="1">
                        <a:lnSpc>
                          <a:spcPct val="100000"/>
                        </a:lnSpc>
                        <a:spcBef>
                          <a:spcPts val="0"/>
                        </a:spcBef>
                        <a:spcAft>
                          <a:spcPts val="0"/>
                        </a:spcAft>
                        <a:buClrTx/>
                        <a:buSzTx/>
                        <a:buFontTx/>
                        <a:buNone/>
                        <a:tabLst/>
                        <a:defRPr/>
                      </a:pPr>
                      <a:r>
                        <a:rPr lang="ru-BY" sz="2800" kern="100" dirty="0">
                          <a:solidFill>
                            <a:schemeClr val="tx1"/>
                          </a:solidFill>
                          <a:effectLst/>
                          <a:latin typeface="Montserrat" panose="00000500000000000000" pitchFamily="2" charset="-52"/>
                          <a:cs typeface="Times New Roman" panose="02020603050405020304" pitchFamily="18" charset="0"/>
                        </a:rPr>
                        <a:t> </a:t>
                      </a:r>
                      <a:r>
                        <a:rPr lang="ru-RU" sz="2800" b="1" kern="100" dirty="0">
                          <a:solidFill>
                            <a:schemeClr val="tx1"/>
                          </a:solidFill>
                          <a:effectLst/>
                          <a:latin typeface="Montserrat" panose="00000500000000000000" pitchFamily="2" charset="-52"/>
                          <a:cs typeface="Times New Roman" panose="02020603050405020304" pitchFamily="18" charset="0"/>
                        </a:rPr>
                        <a:t>Варианты заказа(альтернативы)</a:t>
                      </a:r>
                    </a:p>
                    <a:p>
                      <a:pPr algn="ctr" fontAlgn="ctr"/>
                      <a:endParaRPr lang="ru-BY" sz="2800" kern="100" dirty="0">
                        <a:solidFill>
                          <a:schemeClr val="tx1"/>
                        </a:solidFill>
                        <a:effectLst/>
                        <a:latin typeface="Montserrat" panose="00000500000000000000" pitchFamily="2" charset="-52"/>
                        <a:cs typeface="Times New Roman" panose="02020603050405020304" pitchFamily="18" charset="0"/>
                      </a:endParaRPr>
                    </a:p>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 </a:t>
                      </a:r>
                    </a:p>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 </a:t>
                      </a: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a1(8)</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tc>
                <a:tc>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tc>
                <a:tc>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tc>
                <a:extLst>
                  <a:ext uri="{0D108BD9-81ED-4DB2-BD59-A6C34878D82A}">
                    <a16:rowId xmlns:a16="http://schemas.microsoft.com/office/drawing/2014/main" val="415116616"/>
                  </a:ext>
                </a:extLst>
              </a:tr>
              <a:tr h="636051">
                <a:tc vMerge="1">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 </a:t>
                      </a:r>
                    </a:p>
                  </a:txBody>
                  <a:tcPr marL="7620" marR="7620" marT="7620" marB="0" anchor="ctr"/>
                </a:tc>
                <a:tc>
                  <a:txBody>
                    <a:bodyPr/>
                    <a:lstStyle/>
                    <a:p>
                      <a:pPr algn="ctr" fontAlgn="ctr"/>
                      <a:r>
                        <a:rPr lang="en-US" sz="2800" b="1" kern="100">
                          <a:solidFill>
                            <a:schemeClr val="tx1"/>
                          </a:solidFill>
                          <a:effectLst/>
                          <a:latin typeface="Montserrat" panose="00000500000000000000" pitchFamily="2" charset="-52"/>
                          <a:cs typeface="Times New Roman" panose="02020603050405020304" pitchFamily="18" charset="0"/>
                        </a:rPr>
                        <a:t>a2(9)</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29</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36</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36</a:t>
                      </a:r>
                    </a:p>
                  </a:txBody>
                  <a:tcPr marL="7620" marR="7620" marT="7620" marB="0" anchor="ctr"/>
                </a:tc>
                <a:tc>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36</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36</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29</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36</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34,6</a:t>
                      </a:r>
                    </a:p>
                  </a:txBody>
                  <a:tcPr marL="7620" marR="7620" marT="7620" marB="0" anchor="ctr"/>
                </a:tc>
                <a:extLst>
                  <a:ext uri="{0D108BD9-81ED-4DB2-BD59-A6C34878D82A}">
                    <a16:rowId xmlns:a16="http://schemas.microsoft.com/office/drawing/2014/main" val="197691824"/>
                  </a:ext>
                </a:extLst>
              </a:tr>
              <a:tr h="1260943">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ru-BY" sz="2800" kern="100" dirty="0">
                          <a:solidFill>
                            <a:schemeClr val="tx1"/>
                          </a:solidFill>
                          <a:effectLst/>
                          <a:latin typeface="Montserrat" panose="00000500000000000000" pitchFamily="2" charset="-52"/>
                          <a:cs typeface="Times New Roman" panose="02020603050405020304" pitchFamily="18" charset="0"/>
                        </a:rPr>
                        <a:t> </a:t>
                      </a:r>
                      <a:r>
                        <a:rPr lang="ru-RU" sz="2800" kern="100" dirty="0">
                          <a:solidFill>
                            <a:schemeClr val="tx1"/>
                          </a:solidFill>
                          <a:effectLst/>
                          <a:latin typeface="Montserrat" panose="00000500000000000000" pitchFamily="2" charset="-52"/>
                          <a:cs typeface="Times New Roman" panose="02020603050405020304" pitchFamily="18" charset="0"/>
                        </a:rPr>
                        <a:t>Варианты заказа(альтернативы)</a:t>
                      </a:r>
                    </a:p>
                    <a:p>
                      <a:pPr algn="ctr" fontAlgn="ctr"/>
                      <a:endParaRPr lang="ru-BY" sz="2800" kern="100" dirty="0">
                        <a:solidFill>
                          <a:schemeClr val="tx1"/>
                        </a:solidFill>
                        <a:effectLst/>
                        <a:latin typeface="Montserrat" panose="00000500000000000000" pitchFamily="2" charset="-52"/>
                        <a:cs typeface="Times New Roman" panose="02020603050405020304" pitchFamily="18" charset="0"/>
                      </a:endParaRP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a3(10)</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26</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33</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40</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40</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40</a:t>
                      </a:r>
                    </a:p>
                  </a:txBody>
                  <a:tcPr marL="7620" marR="7620" marT="7620" marB="0" anchor="ctr"/>
                </a:tc>
                <a:tc>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26</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40</a:t>
                      </a:r>
                    </a:p>
                  </a:txBody>
                  <a:tcPr marL="7620" marR="7620" marT="7620" marB="0" anchor="ctr"/>
                </a:tc>
                <a:tc>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37,2</a:t>
                      </a:r>
                    </a:p>
                  </a:txBody>
                  <a:tcPr marL="7620" marR="7620" marT="7620" marB="0" anchor="ctr"/>
                </a:tc>
                <a:extLst>
                  <a:ext uri="{0D108BD9-81ED-4DB2-BD59-A6C34878D82A}">
                    <a16:rowId xmlns:a16="http://schemas.microsoft.com/office/drawing/2014/main" val="581897927"/>
                  </a:ext>
                </a:extLst>
              </a:tr>
              <a:tr h="636051">
                <a:tc vMerge="1">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 </a:t>
                      </a: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a4(11)</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23</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30</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37</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44</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44</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23</a:t>
                      </a:r>
                    </a:p>
                  </a:txBody>
                  <a:tcPr marL="7620" marR="7620" marT="7620" marB="0" anchor="ctr"/>
                </a:tc>
                <a:tc>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44</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39,8</a:t>
                      </a:r>
                    </a:p>
                  </a:txBody>
                  <a:tcPr marL="7620" marR="7620" marT="7620" marB="0" anchor="ctr"/>
                </a:tc>
                <a:extLst>
                  <a:ext uri="{0D108BD9-81ED-4DB2-BD59-A6C34878D82A}">
                    <a16:rowId xmlns:a16="http://schemas.microsoft.com/office/drawing/2014/main" val="4138690514"/>
                  </a:ext>
                </a:extLst>
              </a:tr>
              <a:tr h="636051">
                <a:tc vMerge="1">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 </a:t>
                      </a: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a5(12)</a:t>
                      </a:r>
                    </a:p>
                  </a:txBody>
                  <a:tcPr marL="7620" marR="7620" marT="7620" marB="0" anchor="ctr">
                    <a:solidFill>
                      <a:schemeClr val="accent3">
                        <a:lumMod val="60000"/>
                        <a:lumOff val="40000"/>
                      </a:schemeClr>
                    </a:solidFill>
                  </a:tcP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20</a:t>
                      </a:r>
                    </a:p>
                  </a:txBody>
                  <a:tcPr marL="7620" marR="7620" marT="7620" marB="0" anchor="ctr">
                    <a:solidFill>
                      <a:schemeClr val="accent3">
                        <a:lumMod val="60000"/>
                        <a:lumOff val="40000"/>
                      </a:schemeClr>
                    </a:solidFill>
                  </a:tcP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27</a:t>
                      </a:r>
                    </a:p>
                  </a:txBody>
                  <a:tcPr marL="7620" marR="7620" marT="7620" marB="0" anchor="ctr">
                    <a:solidFill>
                      <a:schemeClr val="accent3">
                        <a:lumMod val="60000"/>
                        <a:lumOff val="40000"/>
                      </a:schemeClr>
                    </a:solidFill>
                  </a:tcP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34</a:t>
                      </a:r>
                    </a:p>
                  </a:txBody>
                  <a:tcPr marL="7620" marR="7620" marT="7620" marB="0" anchor="ctr">
                    <a:solidFill>
                      <a:schemeClr val="accent3">
                        <a:lumMod val="60000"/>
                        <a:lumOff val="40000"/>
                      </a:schemeClr>
                    </a:solidFill>
                  </a:tcP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41</a:t>
                      </a:r>
                    </a:p>
                  </a:txBody>
                  <a:tcPr marL="7620" marR="7620" marT="7620" marB="0" anchor="ctr">
                    <a:solidFill>
                      <a:schemeClr val="accent3">
                        <a:lumMod val="60000"/>
                        <a:lumOff val="40000"/>
                      </a:schemeClr>
                    </a:solidFill>
                  </a:tcP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48</a:t>
                      </a:r>
                    </a:p>
                  </a:txBody>
                  <a:tcPr marL="7620" marR="7620" marT="7620" marB="0" anchor="ctr">
                    <a:solidFill>
                      <a:schemeClr val="accent3">
                        <a:lumMod val="60000"/>
                        <a:lumOff val="40000"/>
                      </a:schemeClr>
                    </a:solidFill>
                  </a:tcP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20</a:t>
                      </a:r>
                    </a:p>
                  </a:txBody>
                  <a:tcPr marL="7620" marR="7620" marT="7620" marB="0" anchor="ctr">
                    <a:solidFill>
                      <a:schemeClr val="accent3">
                        <a:lumMod val="60000"/>
                        <a:lumOff val="40000"/>
                      </a:schemeClr>
                    </a:solidFill>
                  </a:tcP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48</a:t>
                      </a:r>
                    </a:p>
                  </a:txBody>
                  <a:tcPr marL="7620" marR="7620" marT="7620" marB="0" anchor="ctr">
                    <a:solidFill>
                      <a:schemeClr val="accent3">
                        <a:lumMod val="60000"/>
                        <a:lumOff val="40000"/>
                      </a:schemeClr>
                    </a:solidFill>
                  </a:tcPr>
                </a:tc>
                <a:tc>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42,4</a:t>
                      </a:r>
                    </a:p>
                  </a:txBody>
                  <a:tcPr marL="7620" marR="7620" marT="7620" marB="0" anchor="ctr">
                    <a:solidFill>
                      <a:schemeClr val="accent3">
                        <a:lumMod val="60000"/>
                        <a:lumOff val="40000"/>
                      </a:schemeClr>
                    </a:solidFill>
                  </a:tcPr>
                </a:tc>
                <a:extLst>
                  <a:ext uri="{0D108BD9-81ED-4DB2-BD59-A6C34878D82A}">
                    <a16:rowId xmlns:a16="http://schemas.microsoft.com/office/drawing/2014/main" val="3171750012"/>
                  </a:ext>
                </a:extLst>
              </a:tr>
            </a:tbl>
          </a:graphicData>
        </a:graphic>
      </p:graphicFrame>
    </p:spTree>
    <p:extLst>
      <p:ext uri="{BB962C8B-B14F-4D97-AF65-F5344CB8AC3E}">
        <p14:creationId xmlns:p14="http://schemas.microsoft.com/office/powerpoint/2010/main" val="2886378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1371600" y="2474115"/>
            <a:ext cx="16078200" cy="5338769"/>
          </a:xfrm>
          <a:prstGeom prst="rect">
            <a:avLst/>
          </a:prstGeom>
        </p:spPr>
        <p:txBody>
          <a:bodyPr wrap="square" lIns="0" tIns="0" rIns="0" bIns="0" rtlCol="0" anchor="t">
            <a:spAutoFit/>
          </a:bodyPr>
          <a:lstStyle/>
          <a:p>
            <a:pPr marL="0" lvl="0" indent="0" algn="just">
              <a:lnSpc>
                <a:spcPts val="8399"/>
              </a:lnSpc>
              <a:spcBef>
                <a:spcPct val="0"/>
              </a:spcBef>
            </a:pPr>
            <a:r>
              <a:rPr lang="ru-RU" sz="2800" u="none" dirty="0">
                <a:solidFill>
                  <a:srgbClr val="2B2B2B"/>
                </a:solidFill>
                <a:latin typeface="Montserrat"/>
              </a:rPr>
              <a:t>Находим максимальный элемент в последнем столбце нашей матрицы</a:t>
            </a:r>
            <a:endParaRPr lang="en-US" sz="2800" u="none" dirty="0">
              <a:solidFill>
                <a:srgbClr val="2B2B2B"/>
              </a:solidFill>
              <a:latin typeface="Montserrat"/>
            </a:endParaRPr>
          </a:p>
          <a:p>
            <a:pPr marL="0" lvl="0" indent="0" algn="ctr">
              <a:lnSpc>
                <a:spcPts val="8399"/>
              </a:lnSpc>
              <a:spcBef>
                <a:spcPct val="0"/>
              </a:spcBef>
            </a:pPr>
            <a:r>
              <a:rPr lang="en-US" sz="2800" u="none" dirty="0">
                <a:solidFill>
                  <a:srgbClr val="2B2B2B"/>
                </a:solidFill>
                <a:latin typeface="Montserrat"/>
              </a:rPr>
              <a:t>H = max(32; 34,6; 37,2; 39,8; 42,4) = 42,4</a:t>
            </a:r>
          </a:p>
          <a:p>
            <a:pPr marL="0" lvl="0" indent="0" algn="ctr">
              <a:lnSpc>
                <a:spcPts val="8399"/>
              </a:lnSpc>
              <a:spcBef>
                <a:spcPct val="0"/>
              </a:spcBef>
            </a:pPr>
            <a:endParaRPr lang="en-US" sz="2800" u="none" dirty="0">
              <a:solidFill>
                <a:srgbClr val="2B2B2B"/>
              </a:solidFill>
              <a:latin typeface="Montserrat"/>
            </a:endParaRPr>
          </a:p>
          <a:p>
            <a:pPr marL="0" lvl="0" indent="0" algn="just">
              <a:lnSpc>
                <a:spcPct val="125000"/>
              </a:lnSpc>
              <a:spcBef>
                <a:spcPct val="0"/>
              </a:spcBef>
            </a:pPr>
            <a:r>
              <a:rPr lang="en-US" sz="2800" dirty="0">
                <a:solidFill>
                  <a:srgbClr val="2B2B2B"/>
                </a:solidFill>
                <a:latin typeface="Montserrat"/>
              </a:rPr>
              <a:t>	</a:t>
            </a:r>
            <a:r>
              <a:rPr lang="ru-RU" sz="2800" dirty="0">
                <a:solidFill>
                  <a:srgbClr val="2B2B2B"/>
                </a:solidFill>
                <a:latin typeface="Montserrat"/>
              </a:rPr>
              <a:t>Таким образом для максимизации прибыли необходимо выбрать стратегию </a:t>
            </a:r>
            <a:r>
              <a:rPr lang="en-US" sz="2800" dirty="0">
                <a:solidFill>
                  <a:srgbClr val="2B2B2B"/>
                </a:solidFill>
                <a:latin typeface="Montserrat"/>
              </a:rPr>
              <a:t>a5</a:t>
            </a:r>
            <a:r>
              <a:rPr lang="ru-RU" sz="2800" dirty="0">
                <a:solidFill>
                  <a:srgbClr val="2B2B2B"/>
                </a:solidFill>
                <a:latin typeface="Montserrat"/>
              </a:rPr>
              <a:t> и</a:t>
            </a:r>
            <a:r>
              <a:rPr lang="en-US" sz="2800" dirty="0">
                <a:solidFill>
                  <a:srgbClr val="2B2B2B"/>
                </a:solidFill>
                <a:latin typeface="Montserrat"/>
              </a:rPr>
              <a:t> </a:t>
            </a:r>
            <a:r>
              <a:rPr lang="ru-RU" sz="2800" dirty="0">
                <a:solidFill>
                  <a:srgbClr val="2B2B2B"/>
                </a:solidFill>
                <a:latin typeface="Montserrat"/>
              </a:rPr>
              <a:t>изготавливать по </a:t>
            </a:r>
            <a:r>
              <a:rPr lang="en-US" sz="2800" dirty="0">
                <a:solidFill>
                  <a:srgbClr val="2B2B2B"/>
                </a:solidFill>
                <a:latin typeface="Montserrat"/>
              </a:rPr>
              <a:t>12</a:t>
            </a:r>
            <a:r>
              <a:rPr lang="ru-RU" sz="2800" dirty="0">
                <a:solidFill>
                  <a:srgbClr val="2B2B2B"/>
                </a:solidFill>
                <a:latin typeface="Montserrat"/>
              </a:rPr>
              <a:t> тортов.</a:t>
            </a:r>
          </a:p>
          <a:p>
            <a:pPr marL="0" lvl="0" indent="0" algn="just">
              <a:lnSpc>
                <a:spcPct val="125000"/>
              </a:lnSpc>
              <a:spcBef>
                <a:spcPct val="0"/>
              </a:spcBef>
            </a:pPr>
            <a:endParaRPr lang="en-US" sz="2800" dirty="0">
              <a:solidFill>
                <a:srgbClr val="2B2B2B"/>
              </a:solidFill>
              <a:latin typeface="Montserrat"/>
            </a:endParaRPr>
          </a:p>
          <a:p>
            <a:pPr marL="0" lvl="0" indent="0" algn="just">
              <a:lnSpc>
                <a:spcPct val="125000"/>
              </a:lnSpc>
              <a:spcBef>
                <a:spcPct val="0"/>
              </a:spcBef>
            </a:pPr>
            <a:r>
              <a:rPr lang="ru-RU" sz="2800" dirty="0">
                <a:solidFill>
                  <a:srgbClr val="2B2B2B"/>
                </a:solidFill>
                <a:latin typeface="Montserrat"/>
              </a:rPr>
              <a:t>	Аналогично поступаем с матрицами при </a:t>
            </a:r>
            <a:r>
              <a:rPr lang="ru-RU" sz="2800" dirty="0">
                <a:solidFill>
                  <a:srgbClr val="2B2B2B"/>
                </a:solidFill>
                <a:latin typeface="Montserrat"/>
                <a:cs typeface="Calibri" panose="020F0502020204030204" pitchFamily="34" charset="0"/>
              </a:rPr>
              <a:t>α = 0,5 и α = 0,8.</a:t>
            </a:r>
            <a:endParaRPr lang="en-US" sz="2800" u="none" dirty="0">
              <a:solidFill>
                <a:srgbClr val="2B2B2B"/>
              </a:solidFill>
              <a:latin typeface="Montserrat"/>
            </a:endParaRPr>
          </a:p>
        </p:txBody>
      </p:sp>
      <p:pic>
        <p:nvPicPr>
          <p:cNvPr id="4" name="Picture 4"/>
          <p:cNvPicPr>
            <a:picLocks noChangeAspect="1"/>
          </p:cNvPicPr>
          <p:nvPr/>
        </p:nvPicPr>
        <p:blipFill>
          <a:blip r:embed="rId2">
            <a:alphaModFix amt="25000"/>
          </a:blip>
          <a:srcRect/>
          <a:stretch>
            <a:fillRect/>
          </a:stretch>
        </p:blipFill>
        <p:spPr>
          <a:xfrm>
            <a:off x="-4810715" y="2950641"/>
            <a:ext cx="9621431" cy="9789932"/>
          </a:xfrm>
          <a:prstGeom prst="rect">
            <a:avLst/>
          </a:prstGeom>
        </p:spPr>
      </p:pic>
      <p:pic>
        <p:nvPicPr>
          <p:cNvPr id="5" name="Picture 5"/>
          <p:cNvPicPr>
            <a:picLocks noChangeAspect="1"/>
          </p:cNvPicPr>
          <p:nvPr/>
        </p:nvPicPr>
        <p:blipFill>
          <a:blip r:embed="rId3">
            <a:alphaModFix amt="50000"/>
          </a:blip>
          <a:srcRect/>
          <a:stretch>
            <a:fillRect/>
          </a:stretch>
        </p:blipFill>
        <p:spPr>
          <a:xfrm rot="9720163">
            <a:off x="12600387" y="-3298660"/>
            <a:ext cx="8670039" cy="8654721"/>
          </a:xfrm>
          <a:prstGeom prst="rect">
            <a:avLst/>
          </a:prstGeom>
        </p:spPr>
      </p:pic>
    </p:spTree>
    <p:extLst>
      <p:ext uri="{BB962C8B-B14F-4D97-AF65-F5344CB8AC3E}">
        <p14:creationId xmlns:p14="http://schemas.microsoft.com/office/powerpoint/2010/main" val="3108186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425796">
            <a:off x="-4836105" y="-3855776"/>
            <a:ext cx="17005599" cy="18983681"/>
          </a:xfrm>
          <a:prstGeom prst="rect">
            <a:avLst/>
          </a:prstGeom>
        </p:spPr>
      </p:pic>
      <p:sp>
        <p:nvSpPr>
          <p:cNvPr id="4" name="TextBox 3">
            <a:extLst>
              <a:ext uri="{FF2B5EF4-FFF2-40B4-BE49-F238E27FC236}">
                <a16:creationId xmlns:a16="http://schemas.microsoft.com/office/drawing/2014/main" id="{63F44ADA-DAE6-704C-28A4-6EB57DFF224C}"/>
              </a:ext>
            </a:extLst>
          </p:cNvPr>
          <p:cNvSpPr txBox="1"/>
          <p:nvPr/>
        </p:nvSpPr>
        <p:spPr>
          <a:xfrm>
            <a:off x="3010709" y="2171700"/>
            <a:ext cx="14630400" cy="1323439"/>
          </a:xfrm>
          <a:prstGeom prst="rect">
            <a:avLst/>
          </a:prstGeom>
          <a:noFill/>
        </p:spPr>
        <p:txBody>
          <a:bodyPr wrap="square" rtlCol="0">
            <a:spAutoFit/>
          </a:bodyPr>
          <a:lstStyle/>
          <a:p>
            <a:endParaRPr lang="ru-RU" sz="4000" dirty="0">
              <a:solidFill>
                <a:srgbClr val="2B2B2B"/>
              </a:solidFill>
              <a:latin typeface="Montserrat"/>
            </a:endParaRPr>
          </a:p>
          <a:p>
            <a:pPr marL="571500" indent="-571500">
              <a:buFont typeface="Arial" panose="020B0604020202020204" pitchFamily="34" charset="0"/>
              <a:buChar char="•"/>
            </a:pPr>
            <a:endParaRPr lang="ru-RU" sz="4000" dirty="0">
              <a:solidFill>
                <a:srgbClr val="2B2B2B"/>
              </a:solidFill>
              <a:latin typeface="Montserrat"/>
            </a:endParaRPr>
          </a:p>
        </p:txBody>
      </p:sp>
      <p:sp>
        <p:nvSpPr>
          <p:cNvPr id="9" name="TextBox 8">
            <a:extLst>
              <a:ext uri="{FF2B5EF4-FFF2-40B4-BE49-F238E27FC236}">
                <a16:creationId xmlns:a16="http://schemas.microsoft.com/office/drawing/2014/main" id="{0EC6C145-BDC3-EF81-20A1-080568D3F553}"/>
              </a:ext>
            </a:extLst>
          </p:cNvPr>
          <p:cNvSpPr txBox="1"/>
          <p:nvPr/>
        </p:nvSpPr>
        <p:spPr>
          <a:xfrm>
            <a:off x="677371" y="1910090"/>
            <a:ext cx="16459200" cy="523220"/>
          </a:xfrm>
          <a:prstGeom prst="rect">
            <a:avLst/>
          </a:prstGeom>
          <a:noFill/>
        </p:spPr>
        <p:txBody>
          <a:bodyPr wrap="square">
            <a:spAutoFit/>
          </a:bodyPr>
          <a:lstStyle/>
          <a:p>
            <a:r>
              <a:rPr lang="ru-RU" sz="2800" dirty="0">
                <a:effectLst/>
                <a:latin typeface="Montserrat" panose="00000500000000000000" pitchFamily="2" charset="-52"/>
                <a:ea typeface="Calibri" panose="020F0502020204030204" pitchFamily="34" charset="0"/>
              </a:rPr>
              <a:t>При </a:t>
            </a:r>
            <a:r>
              <a:rPr lang="ru-RU" sz="2800" kern="100" dirty="0">
                <a:latin typeface="Montserrat" panose="00000500000000000000" pitchFamily="2" charset="-52"/>
                <a:ea typeface="Calibri" panose="020F0502020204030204" pitchFamily="34" charset="0"/>
                <a:cs typeface="Times New Roman" panose="02020603050405020304" pitchFamily="18" charset="0"/>
                <a:sym typeface="Symbol" panose="05050102010706020507" pitchFamily="18" charset="2"/>
              </a:rPr>
              <a:t>α</a:t>
            </a:r>
            <a:r>
              <a:rPr lang="ru-RU" sz="2800" dirty="0">
                <a:effectLst/>
                <a:latin typeface="Montserrat" panose="00000500000000000000" pitchFamily="2" charset="-52"/>
                <a:ea typeface="Calibri" panose="020F0502020204030204" pitchFamily="34" charset="0"/>
              </a:rPr>
              <a:t> </a:t>
            </a:r>
            <a:r>
              <a:rPr lang="ru-RU" sz="2800" dirty="0">
                <a:effectLst/>
                <a:latin typeface="Montserrat" panose="00000500000000000000" pitchFamily="2" charset="-52"/>
                <a:ea typeface="Calibri" panose="020F0502020204030204" pitchFamily="34" charset="0"/>
                <a:cs typeface="Times New Roman" panose="02020603050405020304" pitchFamily="18" charset="0"/>
                <a:sym typeface="Symbol" panose="05050102010706020507" pitchFamily="18" charset="2"/>
              </a:rPr>
              <a:t></a:t>
            </a:r>
            <a:r>
              <a:rPr lang="ru-RU" sz="2800" dirty="0">
                <a:effectLst/>
                <a:latin typeface="Montserrat" panose="00000500000000000000" pitchFamily="2" charset="-52"/>
                <a:ea typeface="Calibri" panose="020F0502020204030204" pitchFamily="34" charset="0"/>
              </a:rPr>
              <a:t> 0.5 матрица имеет следующий вид</a:t>
            </a:r>
            <a:endParaRPr lang="LID4096" sz="2800" dirty="0">
              <a:latin typeface="Montserrat" panose="00000500000000000000" pitchFamily="2" charset="-52"/>
            </a:endParaRPr>
          </a:p>
        </p:txBody>
      </p:sp>
      <p:graphicFrame>
        <p:nvGraphicFramePr>
          <p:cNvPr id="10" name="Таблица 9">
            <a:extLst>
              <a:ext uri="{FF2B5EF4-FFF2-40B4-BE49-F238E27FC236}">
                <a16:creationId xmlns:a16="http://schemas.microsoft.com/office/drawing/2014/main" id="{F3A79D91-2154-9BC0-23EC-719C79DF8EBD}"/>
              </a:ext>
            </a:extLst>
          </p:cNvPr>
          <p:cNvGraphicFramePr>
            <a:graphicFrameLocks noGrp="1"/>
          </p:cNvGraphicFramePr>
          <p:nvPr>
            <p:extLst>
              <p:ext uri="{D42A27DB-BD31-4B8C-83A1-F6EECF244321}">
                <p14:modId xmlns:p14="http://schemas.microsoft.com/office/powerpoint/2010/main" val="4169362876"/>
              </p:ext>
            </p:extLst>
          </p:nvPr>
        </p:nvGraphicFramePr>
        <p:xfrm>
          <a:off x="437746" y="3080018"/>
          <a:ext cx="17412508" cy="6161089"/>
        </p:xfrm>
        <a:graphic>
          <a:graphicData uri="http://schemas.openxmlformats.org/drawingml/2006/table">
            <a:tbl>
              <a:tblPr>
                <a:tableStyleId>{5940675A-B579-460E-94D1-54222C63F5DA}</a:tableStyleId>
              </a:tblPr>
              <a:tblGrid>
                <a:gridCol w="3248384">
                  <a:extLst>
                    <a:ext uri="{9D8B030D-6E8A-4147-A177-3AD203B41FA5}">
                      <a16:colId xmlns:a16="http://schemas.microsoft.com/office/drawing/2014/main" val="3169309485"/>
                    </a:ext>
                  </a:extLst>
                </a:gridCol>
                <a:gridCol w="1404707">
                  <a:extLst>
                    <a:ext uri="{9D8B030D-6E8A-4147-A177-3AD203B41FA5}">
                      <a16:colId xmlns:a16="http://schemas.microsoft.com/office/drawing/2014/main" val="533500003"/>
                    </a:ext>
                  </a:extLst>
                </a:gridCol>
                <a:gridCol w="1123765">
                  <a:extLst>
                    <a:ext uri="{9D8B030D-6E8A-4147-A177-3AD203B41FA5}">
                      <a16:colId xmlns:a16="http://schemas.microsoft.com/office/drawing/2014/main" val="3211726108"/>
                    </a:ext>
                  </a:extLst>
                </a:gridCol>
                <a:gridCol w="1123765">
                  <a:extLst>
                    <a:ext uri="{9D8B030D-6E8A-4147-A177-3AD203B41FA5}">
                      <a16:colId xmlns:a16="http://schemas.microsoft.com/office/drawing/2014/main" val="2948906638"/>
                    </a:ext>
                  </a:extLst>
                </a:gridCol>
                <a:gridCol w="1123765">
                  <a:extLst>
                    <a:ext uri="{9D8B030D-6E8A-4147-A177-3AD203B41FA5}">
                      <a16:colId xmlns:a16="http://schemas.microsoft.com/office/drawing/2014/main" val="56562915"/>
                    </a:ext>
                  </a:extLst>
                </a:gridCol>
                <a:gridCol w="1123765">
                  <a:extLst>
                    <a:ext uri="{9D8B030D-6E8A-4147-A177-3AD203B41FA5}">
                      <a16:colId xmlns:a16="http://schemas.microsoft.com/office/drawing/2014/main" val="1359857815"/>
                    </a:ext>
                  </a:extLst>
                </a:gridCol>
                <a:gridCol w="1123765">
                  <a:extLst>
                    <a:ext uri="{9D8B030D-6E8A-4147-A177-3AD203B41FA5}">
                      <a16:colId xmlns:a16="http://schemas.microsoft.com/office/drawing/2014/main" val="2482674185"/>
                    </a:ext>
                  </a:extLst>
                </a:gridCol>
                <a:gridCol w="1404707">
                  <a:extLst>
                    <a:ext uri="{9D8B030D-6E8A-4147-A177-3AD203B41FA5}">
                      <a16:colId xmlns:a16="http://schemas.microsoft.com/office/drawing/2014/main" val="2867839461"/>
                    </a:ext>
                  </a:extLst>
                </a:gridCol>
                <a:gridCol w="1404707">
                  <a:extLst>
                    <a:ext uri="{9D8B030D-6E8A-4147-A177-3AD203B41FA5}">
                      <a16:colId xmlns:a16="http://schemas.microsoft.com/office/drawing/2014/main" val="3613068310"/>
                    </a:ext>
                  </a:extLst>
                </a:gridCol>
                <a:gridCol w="4331178">
                  <a:extLst>
                    <a:ext uri="{9D8B030D-6E8A-4147-A177-3AD203B41FA5}">
                      <a16:colId xmlns:a16="http://schemas.microsoft.com/office/drawing/2014/main" val="882875558"/>
                    </a:ext>
                  </a:extLst>
                </a:gridCol>
              </a:tblGrid>
              <a:tr h="470106">
                <a:tc>
                  <a:txBody>
                    <a:bodyPr/>
                    <a:lstStyle/>
                    <a:p>
                      <a:pPr algn="l" fontAlgn="b"/>
                      <a:endParaRPr lang="ru-BY" sz="1100" b="0" i="0" u="none" strike="noStrike">
                        <a:solidFill>
                          <a:srgbClr val="000000"/>
                        </a:solidFill>
                        <a:effectLst/>
                        <a:latin typeface="Times New Roman" panose="02020603050405020304" pitchFamily="18" charset="0"/>
                      </a:endParaRPr>
                    </a:p>
                  </a:txBody>
                  <a:tcPr marL="7620" marR="7620" marT="7620" marB="0" anchor="b"/>
                </a:tc>
                <a:tc>
                  <a:txBody>
                    <a:bodyPr/>
                    <a:lstStyle/>
                    <a:p>
                      <a:pPr algn="l" fontAlgn="b"/>
                      <a:endParaRPr lang="ru-BY" sz="1100" b="0" i="0" u="none" strike="noStrike">
                        <a:solidFill>
                          <a:srgbClr val="000000"/>
                        </a:solidFill>
                        <a:effectLst/>
                        <a:latin typeface="Times New Roman" panose="02020603050405020304" pitchFamily="18" charset="0"/>
                      </a:endParaRPr>
                    </a:p>
                  </a:txBody>
                  <a:tcPr marL="7620" marR="7620" marT="7620" marB="0" anchor="b"/>
                </a:tc>
                <a:tc gridSpan="5">
                  <a:txBody>
                    <a:bodyPr/>
                    <a:lstStyle/>
                    <a:p>
                      <a:pPr algn="ctr" fontAlgn="ctr"/>
                      <a:r>
                        <a:rPr lang="ru-RU" sz="2800" b="1" u="none" strike="noStrike" dirty="0">
                          <a:effectLst/>
                          <a:latin typeface="Montserrat" panose="00000500000000000000" pitchFamily="2" charset="-52"/>
                        </a:rPr>
                        <a:t>Возможный спрос</a:t>
                      </a:r>
                      <a:endParaRPr lang="ru-RU" sz="2800" b="1" i="0" u="none" strike="noStrike" dirty="0">
                        <a:solidFill>
                          <a:srgbClr val="000000"/>
                        </a:solidFill>
                        <a:effectLst/>
                        <a:latin typeface="Montserrat" panose="00000500000000000000" pitchFamily="2" charset="-52"/>
                      </a:endParaRPr>
                    </a:p>
                  </a:txBody>
                  <a:tcPr marL="7620" marR="7620" marT="7620" marB="0" anchor="ctr"/>
                </a:tc>
                <a:tc hMerge="1">
                  <a:txBody>
                    <a:bodyPr/>
                    <a:lstStyle/>
                    <a:p>
                      <a:endParaRPr lang="LID4096"/>
                    </a:p>
                  </a:txBody>
                  <a:tcPr/>
                </a:tc>
                <a:tc hMerge="1">
                  <a:txBody>
                    <a:bodyPr/>
                    <a:lstStyle/>
                    <a:p>
                      <a:endParaRPr lang="LID4096"/>
                    </a:p>
                  </a:txBody>
                  <a:tcPr/>
                </a:tc>
                <a:tc hMerge="1">
                  <a:txBody>
                    <a:bodyPr/>
                    <a:lstStyle/>
                    <a:p>
                      <a:endParaRPr lang="LID4096"/>
                    </a:p>
                  </a:txBody>
                  <a:tcPr/>
                </a:tc>
                <a:tc hMerge="1">
                  <a:txBody>
                    <a:bodyPr/>
                    <a:lstStyle/>
                    <a:p>
                      <a:endParaRPr lang="LID4096"/>
                    </a:p>
                  </a:txBody>
                  <a:tcPr/>
                </a:tc>
                <a:tc>
                  <a:txBody>
                    <a:bodyPr/>
                    <a:lstStyle/>
                    <a:p>
                      <a:pPr algn="l" fontAlgn="b"/>
                      <a:endParaRPr lang="ru-BY" sz="1100" b="0" i="0" u="none" strike="noStrike">
                        <a:solidFill>
                          <a:srgbClr val="000000"/>
                        </a:solidFill>
                        <a:effectLst/>
                        <a:latin typeface="Times New Roman" panose="02020603050405020304" pitchFamily="18" charset="0"/>
                      </a:endParaRPr>
                    </a:p>
                  </a:txBody>
                  <a:tcPr marL="7620" marR="7620" marT="7620" marB="0" anchor="b"/>
                </a:tc>
                <a:tc>
                  <a:txBody>
                    <a:bodyPr/>
                    <a:lstStyle/>
                    <a:p>
                      <a:pPr algn="l" fontAlgn="b"/>
                      <a:endParaRPr lang="ru-BY" sz="1100" b="0" i="0" u="none" strike="noStrike">
                        <a:solidFill>
                          <a:srgbClr val="000000"/>
                        </a:solidFill>
                        <a:effectLst/>
                        <a:latin typeface="Times New Roman" panose="02020603050405020304" pitchFamily="18" charset="0"/>
                      </a:endParaRPr>
                    </a:p>
                  </a:txBody>
                  <a:tcPr marL="7620" marR="7620" marT="7620" marB="0" anchor="b"/>
                </a:tc>
                <a:tc>
                  <a:txBody>
                    <a:bodyPr/>
                    <a:lstStyle/>
                    <a:p>
                      <a:pPr algn="l" fontAlgn="b"/>
                      <a:endParaRPr lang="ru-BY" sz="1100" b="0" i="0" u="none" strike="noStrike">
                        <a:solidFill>
                          <a:srgbClr val="000000"/>
                        </a:solidFill>
                        <a:effectLst/>
                        <a:latin typeface="Times New Roman" panose="02020603050405020304" pitchFamily="18" charset="0"/>
                      </a:endParaRPr>
                    </a:p>
                  </a:txBody>
                  <a:tcPr marL="7620" marR="7620" marT="7620" marB="0" anchor="b"/>
                </a:tc>
                <a:extLst>
                  <a:ext uri="{0D108BD9-81ED-4DB2-BD59-A6C34878D82A}">
                    <a16:rowId xmlns:a16="http://schemas.microsoft.com/office/drawing/2014/main" val="2968403304"/>
                  </a:ext>
                </a:extLst>
              </a:tr>
              <a:tr h="1885836">
                <a:tc>
                  <a:txBody>
                    <a:bodyPr/>
                    <a:lstStyle/>
                    <a:p>
                      <a:pPr algn="ctr" fontAlgn="ctr"/>
                      <a:endParaRPr lang="ru-RU" sz="2800" kern="100" dirty="0">
                        <a:solidFill>
                          <a:schemeClr val="tx1"/>
                        </a:solidFill>
                        <a:effectLst/>
                        <a:latin typeface="Montserrat" panose="00000500000000000000" pitchFamily="2" charset="-52"/>
                        <a:cs typeface="Times New Roman" panose="02020603050405020304" pitchFamily="18" charset="0"/>
                      </a:endParaRP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 </a:t>
                      </a: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s1(8)</a:t>
                      </a:r>
                    </a:p>
                  </a:txBody>
                  <a:tcPr marL="7620" marR="7620" marT="7620" marB="0" anchor="ctr"/>
                </a:tc>
                <a:tc>
                  <a:txBody>
                    <a:bodyPr/>
                    <a:lstStyle/>
                    <a:p>
                      <a:pPr algn="ctr" fontAlgn="ctr"/>
                      <a:r>
                        <a:rPr lang="en-US" sz="2800" b="1" kern="100">
                          <a:solidFill>
                            <a:schemeClr val="tx1"/>
                          </a:solidFill>
                          <a:effectLst/>
                          <a:latin typeface="Montserrat" panose="00000500000000000000" pitchFamily="2" charset="-52"/>
                          <a:cs typeface="Times New Roman" panose="02020603050405020304" pitchFamily="18" charset="0"/>
                        </a:rPr>
                        <a:t>s2(9)</a:t>
                      </a: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s3(10)</a:t>
                      </a:r>
                    </a:p>
                  </a:txBody>
                  <a:tcPr marL="7620" marR="7620" marT="7620" marB="0" anchor="ctr"/>
                </a:tc>
                <a:tc>
                  <a:txBody>
                    <a:bodyPr/>
                    <a:lstStyle/>
                    <a:p>
                      <a:pPr algn="ctr" fontAlgn="ctr"/>
                      <a:r>
                        <a:rPr lang="en-US" sz="2800" b="1" kern="100">
                          <a:solidFill>
                            <a:schemeClr val="tx1"/>
                          </a:solidFill>
                          <a:effectLst/>
                          <a:latin typeface="Montserrat" panose="00000500000000000000" pitchFamily="2" charset="-52"/>
                          <a:cs typeface="Times New Roman" panose="02020603050405020304" pitchFamily="18" charset="0"/>
                        </a:rPr>
                        <a:t>s4(11)</a:t>
                      </a: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s5(12)</a:t>
                      </a: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Min </a:t>
                      </a:r>
                      <a:r>
                        <a:rPr lang="en-US" sz="2800" b="1" kern="100" dirty="0" err="1">
                          <a:solidFill>
                            <a:schemeClr val="tx1"/>
                          </a:solidFill>
                          <a:effectLst/>
                          <a:latin typeface="Montserrat" panose="00000500000000000000" pitchFamily="2" charset="-52"/>
                          <a:cs typeface="Times New Roman" panose="02020603050405020304" pitchFamily="18" charset="0"/>
                        </a:rPr>
                        <a:t>a</a:t>
                      </a:r>
                      <a:r>
                        <a:rPr lang="en-US" sz="2800" b="1" kern="100" baseline="-25000" dirty="0" err="1">
                          <a:solidFill>
                            <a:schemeClr val="tx1"/>
                          </a:solidFill>
                          <a:effectLst/>
                          <a:latin typeface="Montserrat" panose="00000500000000000000" pitchFamily="2" charset="-52"/>
                          <a:cs typeface="Times New Roman" panose="02020603050405020304" pitchFamily="18" charset="0"/>
                        </a:rPr>
                        <a:t>ij</a:t>
                      </a:r>
                      <a:endParaRPr lang="en-US" sz="2800" b="1" kern="100" baseline="-25000" dirty="0">
                        <a:solidFill>
                          <a:schemeClr val="tx1"/>
                        </a:solidFill>
                        <a:effectLst/>
                        <a:latin typeface="Montserrat" panose="00000500000000000000" pitchFamily="2" charset="-52"/>
                        <a:cs typeface="Times New Roman" panose="02020603050405020304" pitchFamily="18" charset="0"/>
                      </a:endParaRP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Max </a:t>
                      </a:r>
                      <a:r>
                        <a:rPr lang="en-US" sz="2800" b="1" kern="100" dirty="0" err="1">
                          <a:solidFill>
                            <a:schemeClr val="tx1"/>
                          </a:solidFill>
                          <a:effectLst/>
                          <a:latin typeface="Montserrat" panose="00000500000000000000" pitchFamily="2" charset="-52"/>
                          <a:cs typeface="Times New Roman" panose="02020603050405020304" pitchFamily="18" charset="0"/>
                        </a:rPr>
                        <a:t>a</a:t>
                      </a:r>
                      <a:r>
                        <a:rPr lang="en-US" sz="2800" b="1" kern="100" baseline="-25000" dirty="0" err="1">
                          <a:solidFill>
                            <a:schemeClr val="tx1"/>
                          </a:solidFill>
                          <a:effectLst/>
                          <a:latin typeface="Montserrat" panose="00000500000000000000" pitchFamily="2" charset="-52"/>
                          <a:cs typeface="Times New Roman" panose="02020603050405020304" pitchFamily="18" charset="0"/>
                        </a:rPr>
                        <a:t>ij</a:t>
                      </a:r>
                      <a:endParaRPr lang="en-US" sz="2800" b="1" kern="100" baseline="-25000" dirty="0">
                        <a:solidFill>
                          <a:schemeClr val="tx1"/>
                        </a:solidFill>
                        <a:effectLst/>
                        <a:latin typeface="Montserrat" panose="00000500000000000000" pitchFamily="2" charset="-52"/>
                        <a:cs typeface="Times New Roman" panose="02020603050405020304" pitchFamily="18" charset="0"/>
                      </a:endParaRPr>
                    </a:p>
                  </a:txBody>
                  <a:tcPr marL="7620" marR="7620" marT="7620" marB="0" anchor="ctr"/>
                </a:tc>
                <a:tc>
                  <a:txBody>
                    <a:bodyPr/>
                    <a:lstStyle/>
                    <a:p>
                      <a:pPr algn="ctr" fontAlgn="ctr"/>
                      <a:r>
                        <a:rPr lang="el-GR" sz="2800" b="1" kern="100" dirty="0">
                          <a:solidFill>
                            <a:schemeClr val="tx1"/>
                          </a:solidFill>
                          <a:effectLst/>
                          <a:cs typeface="Times New Roman" panose="02020603050405020304" pitchFamily="18" charset="0"/>
                        </a:rPr>
                        <a:t>α*</a:t>
                      </a:r>
                      <a:r>
                        <a:rPr lang="en-US" sz="2800" b="1" kern="100" dirty="0">
                          <a:solidFill>
                            <a:schemeClr val="tx1"/>
                          </a:solidFill>
                          <a:effectLst/>
                          <a:latin typeface="Montserrat" panose="00000500000000000000" pitchFamily="2" charset="-52"/>
                          <a:cs typeface="Times New Roman" panose="02020603050405020304" pitchFamily="18" charset="0"/>
                        </a:rPr>
                        <a:t>min(</a:t>
                      </a:r>
                      <a:r>
                        <a:rPr lang="en-US" sz="2800" b="1" kern="100" dirty="0" err="1">
                          <a:solidFill>
                            <a:schemeClr val="tx1"/>
                          </a:solidFill>
                          <a:effectLst/>
                          <a:latin typeface="Montserrat" panose="00000500000000000000" pitchFamily="2" charset="-52"/>
                          <a:cs typeface="Times New Roman" panose="02020603050405020304" pitchFamily="18" charset="0"/>
                        </a:rPr>
                        <a:t>a</a:t>
                      </a:r>
                      <a:r>
                        <a:rPr lang="en-US" sz="2800" b="1" kern="100" baseline="-25000" dirty="0" err="1">
                          <a:solidFill>
                            <a:schemeClr val="tx1"/>
                          </a:solidFill>
                          <a:effectLst/>
                          <a:latin typeface="Montserrat" panose="00000500000000000000" pitchFamily="2" charset="-52"/>
                          <a:cs typeface="Times New Roman" panose="02020603050405020304" pitchFamily="18" charset="0"/>
                        </a:rPr>
                        <a:t>ij</a:t>
                      </a:r>
                      <a:r>
                        <a:rPr lang="en-US" sz="2800" b="1" kern="100" dirty="0">
                          <a:solidFill>
                            <a:schemeClr val="tx1"/>
                          </a:solidFill>
                          <a:effectLst/>
                          <a:latin typeface="Montserrat" panose="00000500000000000000" pitchFamily="2" charset="-52"/>
                          <a:cs typeface="Times New Roman" panose="02020603050405020304" pitchFamily="18" charset="0"/>
                        </a:rPr>
                        <a:t>) + (1-</a:t>
                      </a:r>
                      <a:r>
                        <a:rPr lang="el-GR" sz="2800" b="1" kern="100" dirty="0">
                          <a:solidFill>
                            <a:schemeClr val="tx1"/>
                          </a:solidFill>
                          <a:effectLst/>
                          <a:cs typeface="Times New Roman" panose="02020603050405020304" pitchFamily="18" charset="0"/>
                        </a:rPr>
                        <a:t>α) *</a:t>
                      </a:r>
                      <a:r>
                        <a:rPr lang="en-US" sz="2800" b="1" kern="100" dirty="0">
                          <a:solidFill>
                            <a:schemeClr val="tx1"/>
                          </a:solidFill>
                          <a:effectLst/>
                          <a:latin typeface="Montserrat" panose="00000500000000000000" pitchFamily="2" charset="-52"/>
                          <a:cs typeface="Times New Roman" panose="02020603050405020304" pitchFamily="18" charset="0"/>
                        </a:rPr>
                        <a:t>max(</a:t>
                      </a:r>
                      <a:r>
                        <a:rPr lang="en-US" sz="2800" b="1" kern="100" dirty="0" err="1">
                          <a:solidFill>
                            <a:schemeClr val="tx1"/>
                          </a:solidFill>
                          <a:effectLst/>
                          <a:latin typeface="Montserrat" panose="00000500000000000000" pitchFamily="2" charset="-52"/>
                          <a:cs typeface="Times New Roman" panose="02020603050405020304" pitchFamily="18" charset="0"/>
                        </a:rPr>
                        <a:t>a</a:t>
                      </a:r>
                      <a:r>
                        <a:rPr lang="en-US" sz="2800" b="1" kern="100" baseline="-25000" dirty="0" err="1">
                          <a:solidFill>
                            <a:schemeClr val="tx1"/>
                          </a:solidFill>
                          <a:effectLst/>
                          <a:latin typeface="Montserrat" panose="00000500000000000000" pitchFamily="2" charset="-52"/>
                          <a:cs typeface="Times New Roman" panose="02020603050405020304" pitchFamily="18" charset="0"/>
                        </a:rPr>
                        <a:t>ij</a:t>
                      </a:r>
                      <a:r>
                        <a:rPr lang="en-US" sz="2800" b="1" kern="100" dirty="0">
                          <a:solidFill>
                            <a:schemeClr val="tx1"/>
                          </a:solidFill>
                          <a:effectLst/>
                          <a:latin typeface="Montserrat" panose="00000500000000000000" pitchFamily="2" charset="-52"/>
                          <a:cs typeface="Times New Roman" panose="02020603050405020304" pitchFamily="18" charset="0"/>
                        </a:rPr>
                        <a:t>)</a:t>
                      </a:r>
                    </a:p>
                  </a:txBody>
                  <a:tcPr marL="7620" marR="7620" marT="7620" marB="0" anchor="ctr"/>
                </a:tc>
                <a:extLst>
                  <a:ext uri="{0D108BD9-81ED-4DB2-BD59-A6C34878D82A}">
                    <a16:rowId xmlns:a16="http://schemas.microsoft.com/office/drawing/2014/main" val="4274394372"/>
                  </a:ext>
                </a:extLst>
              </a:tr>
              <a:tr h="636051">
                <a:tc rowSpan="5">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 </a:t>
                      </a:r>
                    </a:p>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 </a:t>
                      </a:r>
                    </a:p>
                    <a:p>
                      <a:pPr marL="0" marR="0" lvl="0" indent="0" algn="ctr" defTabSz="914400" rtl="0" eaLnBrk="1" fontAlgn="ctr" latinLnBrk="0" hangingPunct="1">
                        <a:lnSpc>
                          <a:spcPct val="100000"/>
                        </a:lnSpc>
                        <a:spcBef>
                          <a:spcPts val="0"/>
                        </a:spcBef>
                        <a:spcAft>
                          <a:spcPts val="0"/>
                        </a:spcAft>
                        <a:buClrTx/>
                        <a:buSzTx/>
                        <a:buFontTx/>
                        <a:buNone/>
                        <a:tabLst/>
                        <a:defRPr/>
                      </a:pPr>
                      <a:r>
                        <a:rPr lang="ru-BY" sz="2800" kern="100" dirty="0">
                          <a:solidFill>
                            <a:schemeClr val="tx1"/>
                          </a:solidFill>
                          <a:effectLst/>
                          <a:latin typeface="Montserrat" panose="00000500000000000000" pitchFamily="2" charset="-52"/>
                          <a:cs typeface="Times New Roman" panose="02020603050405020304" pitchFamily="18" charset="0"/>
                        </a:rPr>
                        <a:t> </a:t>
                      </a:r>
                      <a:r>
                        <a:rPr lang="ru-RU" sz="2800" b="1" kern="100" dirty="0">
                          <a:solidFill>
                            <a:schemeClr val="tx1"/>
                          </a:solidFill>
                          <a:effectLst/>
                          <a:latin typeface="Montserrat" panose="00000500000000000000" pitchFamily="2" charset="-52"/>
                          <a:cs typeface="Times New Roman" panose="02020603050405020304" pitchFamily="18" charset="0"/>
                        </a:rPr>
                        <a:t>Варианты заказа(альтернативы)</a:t>
                      </a:r>
                    </a:p>
                    <a:p>
                      <a:pPr algn="ctr" fontAlgn="ctr"/>
                      <a:endParaRPr lang="ru-BY" sz="2800" kern="100" dirty="0">
                        <a:solidFill>
                          <a:schemeClr val="tx1"/>
                        </a:solidFill>
                        <a:effectLst/>
                        <a:latin typeface="Montserrat" panose="00000500000000000000" pitchFamily="2" charset="-52"/>
                        <a:cs typeface="Times New Roman" panose="02020603050405020304" pitchFamily="18" charset="0"/>
                      </a:endParaRPr>
                    </a:p>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 </a:t>
                      </a:r>
                    </a:p>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 </a:t>
                      </a: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a1(8)</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tc>
                <a:tc>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tc>
                <a:tc>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tc>
                <a:extLst>
                  <a:ext uri="{0D108BD9-81ED-4DB2-BD59-A6C34878D82A}">
                    <a16:rowId xmlns:a16="http://schemas.microsoft.com/office/drawing/2014/main" val="415116616"/>
                  </a:ext>
                </a:extLst>
              </a:tr>
              <a:tr h="636051">
                <a:tc vMerge="1">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 </a:t>
                      </a:r>
                    </a:p>
                  </a:txBody>
                  <a:tcPr marL="7620" marR="7620" marT="7620" marB="0" anchor="ctr"/>
                </a:tc>
                <a:tc>
                  <a:txBody>
                    <a:bodyPr/>
                    <a:lstStyle/>
                    <a:p>
                      <a:pPr algn="ctr" fontAlgn="ctr"/>
                      <a:r>
                        <a:rPr lang="en-US" sz="2800" b="1" kern="100">
                          <a:solidFill>
                            <a:schemeClr val="tx1"/>
                          </a:solidFill>
                          <a:effectLst/>
                          <a:latin typeface="Montserrat" panose="00000500000000000000" pitchFamily="2" charset="-52"/>
                          <a:cs typeface="Times New Roman" panose="02020603050405020304" pitchFamily="18" charset="0"/>
                        </a:rPr>
                        <a:t>a2(9)</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29</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36</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36</a:t>
                      </a:r>
                    </a:p>
                  </a:txBody>
                  <a:tcPr marL="7620" marR="7620" marT="7620" marB="0" anchor="ctr"/>
                </a:tc>
                <a:tc>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36</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36</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29</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36</a:t>
                      </a:r>
                    </a:p>
                  </a:txBody>
                  <a:tcPr marL="7620" marR="7620" marT="7620" marB="0" anchor="ctr"/>
                </a:tc>
                <a:tc>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3</a:t>
                      </a:r>
                      <a:r>
                        <a:rPr lang="ru-RU" sz="2800" kern="100" dirty="0">
                          <a:solidFill>
                            <a:schemeClr val="tx1"/>
                          </a:solidFill>
                          <a:effectLst/>
                          <a:latin typeface="Montserrat" panose="00000500000000000000" pitchFamily="2" charset="-52"/>
                          <a:cs typeface="Times New Roman" panose="02020603050405020304" pitchFamily="18" charset="0"/>
                        </a:rPr>
                        <a:t>2</a:t>
                      </a:r>
                      <a:r>
                        <a:rPr lang="ru-BY" sz="2800" kern="100" dirty="0">
                          <a:solidFill>
                            <a:schemeClr val="tx1"/>
                          </a:solidFill>
                          <a:effectLst/>
                          <a:latin typeface="Montserrat" panose="00000500000000000000" pitchFamily="2" charset="-52"/>
                          <a:cs typeface="Times New Roman" panose="02020603050405020304" pitchFamily="18" charset="0"/>
                        </a:rPr>
                        <a:t>,</a:t>
                      </a:r>
                      <a:r>
                        <a:rPr lang="ru-RU" sz="2800" kern="100" dirty="0">
                          <a:solidFill>
                            <a:schemeClr val="tx1"/>
                          </a:solidFill>
                          <a:effectLst/>
                          <a:latin typeface="Montserrat" panose="00000500000000000000" pitchFamily="2" charset="-52"/>
                          <a:cs typeface="Times New Roman" panose="02020603050405020304" pitchFamily="18" charset="0"/>
                        </a:rPr>
                        <a:t>5</a:t>
                      </a:r>
                      <a:endParaRPr lang="ru-BY" sz="2800" kern="100" dirty="0">
                        <a:solidFill>
                          <a:schemeClr val="tx1"/>
                        </a:solidFill>
                        <a:effectLst/>
                        <a:latin typeface="Montserrat" panose="00000500000000000000" pitchFamily="2" charset="-52"/>
                        <a:cs typeface="Times New Roman" panose="02020603050405020304" pitchFamily="18" charset="0"/>
                      </a:endParaRPr>
                    </a:p>
                  </a:txBody>
                  <a:tcPr marL="7620" marR="7620" marT="7620" marB="0" anchor="ctr"/>
                </a:tc>
                <a:extLst>
                  <a:ext uri="{0D108BD9-81ED-4DB2-BD59-A6C34878D82A}">
                    <a16:rowId xmlns:a16="http://schemas.microsoft.com/office/drawing/2014/main" val="197691824"/>
                  </a:ext>
                </a:extLst>
              </a:tr>
              <a:tr h="1260943">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ru-BY" sz="2800" kern="100" dirty="0">
                          <a:solidFill>
                            <a:schemeClr val="tx1"/>
                          </a:solidFill>
                          <a:effectLst/>
                          <a:latin typeface="Montserrat" panose="00000500000000000000" pitchFamily="2" charset="-52"/>
                          <a:cs typeface="Times New Roman" panose="02020603050405020304" pitchFamily="18" charset="0"/>
                        </a:rPr>
                        <a:t> </a:t>
                      </a:r>
                      <a:r>
                        <a:rPr lang="ru-RU" sz="2800" kern="100" dirty="0">
                          <a:solidFill>
                            <a:schemeClr val="tx1"/>
                          </a:solidFill>
                          <a:effectLst/>
                          <a:latin typeface="Montserrat" panose="00000500000000000000" pitchFamily="2" charset="-52"/>
                          <a:cs typeface="Times New Roman" panose="02020603050405020304" pitchFamily="18" charset="0"/>
                        </a:rPr>
                        <a:t>Варианты заказа(альтернативы)</a:t>
                      </a:r>
                    </a:p>
                    <a:p>
                      <a:pPr algn="ctr" fontAlgn="ctr"/>
                      <a:endParaRPr lang="ru-BY" sz="2800" kern="100" dirty="0">
                        <a:solidFill>
                          <a:schemeClr val="tx1"/>
                        </a:solidFill>
                        <a:effectLst/>
                        <a:latin typeface="Montserrat" panose="00000500000000000000" pitchFamily="2" charset="-52"/>
                        <a:cs typeface="Times New Roman" panose="02020603050405020304" pitchFamily="18" charset="0"/>
                      </a:endParaRP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a3(10)</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26</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33</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40</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40</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40</a:t>
                      </a:r>
                    </a:p>
                  </a:txBody>
                  <a:tcPr marL="7620" marR="7620" marT="7620" marB="0" anchor="ctr"/>
                </a:tc>
                <a:tc>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26</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40</a:t>
                      </a:r>
                    </a:p>
                  </a:txBody>
                  <a:tcPr marL="7620" marR="7620" marT="7620" marB="0" anchor="ctr"/>
                </a:tc>
                <a:tc>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3</a:t>
                      </a:r>
                      <a:r>
                        <a:rPr lang="ru-RU" sz="2800" kern="100" dirty="0">
                          <a:solidFill>
                            <a:schemeClr val="tx1"/>
                          </a:solidFill>
                          <a:effectLst/>
                          <a:latin typeface="Montserrat" panose="00000500000000000000" pitchFamily="2" charset="-52"/>
                          <a:cs typeface="Times New Roman" panose="02020603050405020304" pitchFamily="18" charset="0"/>
                        </a:rPr>
                        <a:t>3</a:t>
                      </a:r>
                      <a:endParaRPr lang="ru-BY" sz="2800" kern="100" dirty="0">
                        <a:solidFill>
                          <a:schemeClr val="tx1"/>
                        </a:solidFill>
                        <a:effectLst/>
                        <a:latin typeface="Montserrat" panose="00000500000000000000" pitchFamily="2" charset="-52"/>
                        <a:cs typeface="Times New Roman" panose="02020603050405020304" pitchFamily="18" charset="0"/>
                      </a:endParaRPr>
                    </a:p>
                  </a:txBody>
                  <a:tcPr marL="7620" marR="7620" marT="7620" marB="0" anchor="ctr"/>
                </a:tc>
                <a:extLst>
                  <a:ext uri="{0D108BD9-81ED-4DB2-BD59-A6C34878D82A}">
                    <a16:rowId xmlns:a16="http://schemas.microsoft.com/office/drawing/2014/main" val="581897927"/>
                  </a:ext>
                </a:extLst>
              </a:tr>
              <a:tr h="636051">
                <a:tc vMerge="1">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 </a:t>
                      </a: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a4(11)</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23</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30</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37</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44</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44</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23</a:t>
                      </a:r>
                    </a:p>
                  </a:txBody>
                  <a:tcPr marL="7620" marR="7620" marT="7620" marB="0" anchor="ctr"/>
                </a:tc>
                <a:tc>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44</a:t>
                      </a:r>
                    </a:p>
                  </a:txBody>
                  <a:tcPr marL="7620" marR="7620" marT="7620" marB="0" anchor="ctr"/>
                </a:tc>
                <a:tc>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3</a:t>
                      </a:r>
                      <a:r>
                        <a:rPr lang="ru-RU" sz="2800" kern="100" dirty="0">
                          <a:solidFill>
                            <a:schemeClr val="tx1"/>
                          </a:solidFill>
                          <a:effectLst/>
                          <a:latin typeface="Montserrat" panose="00000500000000000000" pitchFamily="2" charset="-52"/>
                          <a:cs typeface="Times New Roman" panose="02020603050405020304" pitchFamily="18" charset="0"/>
                        </a:rPr>
                        <a:t>3,5</a:t>
                      </a:r>
                      <a:endParaRPr lang="ru-BY" sz="2800" kern="100" dirty="0">
                        <a:solidFill>
                          <a:schemeClr val="tx1"/>
                        </a:solidFill>
                        <a:effectLst/>
                        <a:latin typeface="Montserrat" panose="00000500000000000000" pitchFamily="2" charset="-52"/>
                        <a:cs typeface="Times New Roman" panose="02020603050405020304" pitchFamily="18" charset="0"/>
                      </a:endParaRPr>
                    </a:p>
                  </a:txBody>
                  <a:tcPr marL="7620" marR="7620" marT="7620" marB="0" anchor="ctr"/>
                </a:tc>
                <a:extLst>
                  <a:ext uri="{0D108BD9-81ED-4DB2-BD59-A6C34878D82A}">
                    <a16:rowId xmlns:a16="http://schemas.microsoft.com/office/drawing/2014/main" val="4138690514"/>
                  </a:ext>
                </a:extLst>
              </a:tr>
              <a:tr h="636051">
                <a:tc vMerge="1">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 </a:t>
                      </a: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a5(12)</a:t>
                      </a:r>
                    </a:p>
                  </a:txBody>
                  <a:tcPr marL="7620" marR="7620" marT="7620" marB="0" anchor="ctr">
                    <a:solidFill>
                      <a:schemeClr val="accent3">
                        <a:lumMod val="60000"/>
                        <a:lumOff val="40000"/>
                      </a:schemeClr>
                    </a:solidFill>
                  </a:tcP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20</a:t>
                      </a:r>
                    </a:p>
                  </a:txBody>
                  <a:tcPr marL="7620" marR="7620" marT="7620" marB="0" anchor="ctr">
                    <a:solidFill>
                      <a:schemeClr val="accent3">
                        <a:lumMod val="60000"/>
                        <a:lumOff val="40000"/>
                      </a:schemeClr>
                    </a:solidFill>
                  </a:tcP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27</a:t>
                      </a:r>
                    </a:p>
                  </a:txBody>
                  <a:tcPr marL="7620" marR="7620" marT="7620" marB="0" anchor="ctr">
                    <a:solidFill>
                      <a:schemeClr val="accent3">
                        <a:lumMod val="60000"/>
                        <a:lumOff val="40000"/>
                      </a:schemeClr>
                    </a:solidFill>
                  </a:tcP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34</a:t>
                      </a:r>
                    </a:p>
                  </a:txBody>
                  <a:tcPr marL="7620" marR="7620" marT="7620" marB="0" anchor="ctr">
                    <a:solidFill>
                      <a:schemeClr val="accent3">
                        <a:lumMod val="60000"/>
                        <a:lumOff val="40000"/>
                      </a:schemeClr>
                    </a:solidFill>
                  </a:tcP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41</a:t>
                      </a:r>
                    </a:p>
                  </a:txBody>
                  <a:tcPr marL="7620" marR="7620" marT="7620" marB="0" anchor="ctr">
                    <a:solidFill>
                      <a:schemeClr val="accent3">
                        <a:lumMod val="60000"/>
                        <a:lumOff val="40000"/>
                      </a:schemeClr>
                    </a:solidFill>
                  </a:tcP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48</a:t>
                      </a:r>
                    </a:p>
                  </a:txBody>
                  <a:tcPr marL="7620" marR="7620" marT="7620" marB="0" anchor="ctr">
                    <a:solidFill>
                      <a:schemeClr val="accent3">
                        <a:lumMod val="60000"/>
                        <a:lumOff val="40000"/>
                      </a:schemeClr>
                    </a:solidFill>
                  </a:tcP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20</a:t>
                      </a:r>
                    </a:p>
                  </a:txBody>
                  <a:tcPr marL="7620" marR="7620" marT="7620" marB="0" anchor="ctr">
                    <a:solidFill>
                      <a:schemeClr val="accent3">
                        <a:lumMod val="60000"/>
                        <a:lumOff val="40000"/>
                      </a:schemeClr>
                    </a:solidFill>
                  </a:tcP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48</a:t>
                      </a:r>
                    </a:p>
                  </a:txBody>
                  <a:tcPr marL="7620" marR="7620" marT="7620" marB="0" anchor="ctr">
                    <a:solidFill>
                      <a:schemeClr val="accent3">
                        <a:lumMod val="60000"/>
                        <a:lumOff val="40000"/>
                      </a:schemeClr>
                    </a:solidFill>
                  </a:tcPr>
                </a:tc>
                <a:tc>
                  <a:txBody>
                    <a:bodyPr/>
                    <a:lstStyle/>
                    <a:p>
                      <a:pPr algn="ctr" fontAlgn="ctr"/>
                      <a:r>
                        <a:rPr lang="ru-RU" sz="2800" kern="100" dirty="0">
                          <a:solidFill>
                            <a:schemeClr val="tx1"/>
                          </a:solidFill>
                          <a:effectLst/>
                          <a:latin typeface="Montserrat" panose="00000500000000000000" pitchFamily="2" charset="-52"/>
                          <a:cs typeface="Times New Roman" panose="02020603050405020304" pitchFamily="18" charset="0"/>
                        </a:rPr>
                        <a:t>34</a:t>
                      </a:r>
                      <a:endParaRPr lang="ru-BY" sz="2800" kern="100" dirty="0">
                        <a:solidFill>
                          <a:schemeClr val="tx1"/>
                        </a:solidFill>
                        <a:effectLst/>
                        <a:latin typeface="Montserrat" panose="00000500000000000000" pitchFamily="2" charset="-52"/>
                        <a:cs typeface="Times New Roman" panose="02020603050405020304" pitchFamily="18" charset="0"/>
                      </a:endParaRPr>
                    </a:p>
                  </a:txBody>
                  <a:tcPr marL="7620" marR="7620" marT="7620" marB="0" anchor="ctr">
                    <a:solidFill>
                      <a:schemeClr val="accent3">
                        <a:lumMod val="60000"/>
                        <a:lumOff val="40000"/>
                      </a:schemeClr>
                    </a:solidFill>
                  </a:tcPr>
                </a:tc>
                <a:extLst>
                  <a:ext uri="{0D108BD9-81ED-4DB2-BD59-A6C34878D82A}">
                    <a16:rowId xmlns:a16="http://schemas.microsoft.com/office/drawing/2014/main" val="3171750012"/>
                  </a:ext>
                </a:extLst>
              </a:tr>
            </a:tbl>
          </a:graphicData>
        </a:graphic>
      </p:graphicFrame>
    </p:spTree>
    <p:extLst>
      <p:ext uri="{BB962C8B-B14F-4D97-AF65-F5344CB8AC3E}">
        <p14:creationId xmlns:p14="http://schemas.microsoft.com/office/powerpoint/2010/main" val="1892461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1371600" y="2474115"/>
            <a:ext cx="16078200" cy="4801571"/>
          </a:xfrm>
          <a:prstGeom prst="rect">
            <a:avLst/>
          </a:prstGeom>
        </p:spPr>
        <p:txBody>
          <a:bodyPr wrap="square" lIns="0" tIns="0" rIns="0" bIns="0" rtlCol="0" anchor="t">
            <a:spAutoFit/>
          </a:bodyPr>
          <a:lstStyle/>
          <a:p>
            <a:pPr marL="0" lvl="0" indent="0" algn="just">
              <a:lnSpc>
                <a:spcPts val="8399"/>
              </a:lnSpc>
              <a:spcBef>
                <a:spcPct val="0"/>
              </a:spcBef>
            </a:pPr>
            <a:r>
              <a:rPr lang="ru-RU" sz="2800" u="none" dirty="0">
                <a:solidFill>
                  <a:srgbClr val="2B2B2B"/>
                </a:solidFill>
                <a:latin typeface="Montserrat"/>
              </a:rPr>
              <a:t>Находим максимальный элемент в последнем столбце нашей матрицы</a:t>
            </a:r>
            <a:endParaRPr lang="en-US" sz="2800" u="none" dirty="0">
              <a:solidFill>
                <a:srgbClr val="2B2B2B"/>
              </a:solidFill>
              <a:latin typeface="Montserrat"/>
            </a:endParaRPr>
          </a:p>
          <a:p>
            <a:pPr marL="0" lvl="0" indent="0" algn="ctr">
              <a:lnSpc>
                <a:spcPts val="8399"/>
              </a:lnSpc>
              <a:spcBef>
                <a:spcPct val="0"/>
              </a:spcBef>
            </a:pPr>
            <a:r>
              <a:rPr lang="en-US" sz="2800" u="none" dirty="0">
                <a:solidFill>
                  <a:srgbClr val="2B2B2B"/>
                </a:solidFill>
                <a:latin typeface="Montserrat"/>
              </a:rPr>
              <a:t>H = max(32; 3</a:t>
            </a:r>
            <a:r>
              <a:rPr lang="ru-RU" sz="2800" u="none" dirty="0">
                <a:solidFill>
                  <a:srgbClr val="2B2B2B"/>
                </a:solidFill>
                <a:latin typeface="Montserrat"/>
              </a:rPr>
              <a:t>2,5</a:t>
            </a:r>
            <a:r>
              <a:rPr lang="en-US" sz="2800" u="none" dirty="0">
                <a:solidFill>
                  <a:srgbClr val="2B2B2B"/>
                </a:solidFill>
                <a:latin typeface="Montserrat"/>
              </a:rPr>
              <a:t>; 3</a:t>
            </a:r>
            <a:r>
              <a:rPr lang="ru-RU" sz="2800" u="none" dirty="0">
                <a:solidFill>
                  <a:srgbClr val="2B2B2B"/>
                </a:solidFill>
                <a:latin typeface="Montserrat"/>
              </a:rPr>
              <a:t>3</a:t>
            </a:r>
            <a:r>
              <a:rPr lang="en-US" sz="2800" u="none" dirty="0">
                <a:solidFill>
                  <a:srgbClr val="2B2B2B"/>
                </a:solidFill>
                <a:latin typeface="Montserrat"/>
              </a:rPr>
              <a:t>; 3</a:t>
            </a:r>
            <a:r>
              <a:rPr lang="ru-RU" sz="2800" u="none" dirty="0">
                <a:solidFill>
                  <a:srgbClr val="2B2B2B"/>
                </a:solidFill>
                <a:latin typeface="Montserrat"/>
              </a:rPr>
              <a:t>3</a:t>
            </a:r>
            <a:r>
              <a:rPr lang="en-US" sz="2800" u="none" dirty="0">
                <a:solidFill>
                  <a:srgbClr val="2B2B2B"/>
                </a:solidFill>
                <a:latin typeface="Montserrat"/>
              </a:rPr>
              <a:t>,</a:t>
            </a:r>
            <a:r>
              <a:rPr lang="ru-RU" sz="2800" u="none" dirty="0">
                <a:solidFill>
                  <a:srgbClr val="2B2B2B"/>
                </a:solidFill>
                <a:latin typeface="Montserrat"/>
              </a:rPr>
              <a:t>5</a:t>
            </a:r>
            <a:r>
              <a:rPr lang="en-US" sz="2800" u="none" dirty="0">
                <a:solidFill>
                  <a:srgbClr val="2B2B2B"/>
                </a:solidFill>
                <a:latin typeface="Montserrat"/>
              </a:rPr>
              <a:t>; </a:t>
            </a:r>
            <a:r>
              <a:rPr lang="ru-RU" sz="2800" u="none" dirty="0">
                <a:solidFill>
                  <a:srgbClr val="2B2B2B"/>
                </a:solidFill>
                <a:latin typeface="Montserrat"/>
              </a:rPr>
              <a:t>34</a:t>
            </a:r>
            <a:r>
              <a:rPr lang="en-US" sz="2800" u="none" dirty="0">
                <a:solidFill>
                  <a:srgbClr val="2B2B2B"/>
                </a:solidFill>
                <a:latin typeface="Montserrat"/>
              </a:rPr>
              <a:t>) = </a:t>
            </a:r>
            <a:r>
              <a:rPr lang="ru-RU" sz="2800" dirty="0">
                <a:solidFill>
                  <a:srgbClr val="2B2B2B"/>
                </a:solidFill>
                <a:latin typeface="Montserrat"/>
              </a:rPr>
              <a:t>34</a:t>
            </a:r>
            <a:endParaRPr lang="en-US" sz="2800" u="none" dirty="0">
              <a:solidFill>
                <a:srgbClr val="2B2B2B"/>
              </a:solidFill>
              <a:latin typeface="Montserrat"/>
            </a:endParaRPr>
          </a:p>
          <a:p>
            <a:pPr marL="0" lvl="0" indent="0" algn="ctr">
              <a:lnSpc>
                <a:spcPts val="8399"/>
              </a:lnSpc>
              <a:spcBef>
                <a:spcPct val="0"/>
              </a:spcBef>
            </a:pPr>
            <a:endParaRPr lang="en-US" sz="2800" u="none" dirty="0">
              <a:solidFill>
                <a:srgbClr val="2B2B2B"/>
              </a:solidFill>
              <a:latin typeface="Montserrat"/>
            </a:endParaRPr>
          </a:p>
          <a:p>
            <a:pPr marL="0" lvl="0" indent="0" algn="just">
              <a:lnSpc>
                <a:spcPct val="125000"/>
              </a:lnSpc>
              <a:spcBef>
                <a:spcPct val="0"/>
              </a:spcBef>
            </a:pPr>
            <a:r>
              <a:rPr lang="en-US" sz="2800" dirty="0">
                <a:solidFill>
                  <a:srgbClr val="2B2B2B"/>
                </a:solidFill>
                <a:latin typeface="Montserrat"/>
              </a:rPr>
              <a:t>	</a:t>
            </a:r>
            <a:r>
              <a:rPr lang="ru-RU" sz="2800" dirty="0">
                <a:solidFill>
                  <a:srgbClr val="2B2B2B"/>
                </a:solidFill>
                <a:latin typeface="Montserrat"/>
              </a:rPr>
              <a:t>Таким образом для максимизации прибыли необходимо выбрать стратегию </a:t>
            </a:r>
            <a:r>
              <a:rPr lang="en-US" sz="2800" dirty="0">
                <a:solidFill>
                  <a:srgbClr val="2B2B2B"/>
                </a:solidFill>
                <a:latin typeface="Montserrat"/>
              </a:rPr>
              <a:t>a5</a:t>
            </a:r>
            <a:r>
              <a:rPr lang="ru-RU" sz="2800" dirty="0">
                <a:solidFill>
                  <a:srgbClr val="2B2B2B"/>
                </a:solidFill>
                <a:latin typeface="Montserrat"/>
              </a:rPr>
              <a:t> и</a:t>
            </a:r>
            <a:r>
              <a:rPr lang="en-US" sz="2800" dirty="0">
                <a:solidFill>
                  <a:srgbClr val="2B2B2B"/>
                </a:solidFill>
                <a:latin typeface="Montserrat"/>
              </a:rPr>
              <a:t> </a:t>
            </a:r>
            <a:r>
              <a:rPr lang="ru-RU" sz="2800" dirty="0">
                <a:solidFill>
                  <a:srgbClr val="2B2B2B"/>
                </a:solidFill>
                <a:latin typeface="Montserrat"/>
              </a:rPr>
              <a:t>изготавливать по </a:t>
            </a:r>
            <a:r>
              <a:rPr lang="en-US" sz="2800" dirty="0">
                <a:solidFill>
                  <a:srgbClr val="2B2B2B"/>
                </a:solidFill>
                <a:latin typeface="Montserrat"/>
              </a:rPr>
              <a:t>12</a:t>
            </a:r>
            <a:r>
              <a:rPr lang="ru-RU" sz="2800" dirty="0">
                <a:solidFill>
                  <a:srgbClr val="2B2B2B"/>
                </a:solidFill>
                <a:latin typeface="Montserrat"/>
              </a:rPr>
              <a:t> тортов.</a:t>
            </a:r>
          </a:p>
          <a:p>
            <a:pPr marL="0" lvl="0" indent="0" algn="just">
              <a:lnSpc>
                <a:spcPct val="125000"/>
              </a:lnSpc>
              <a:spcBef>
                <a:spcPct val="0"/>
              </a:spcBef>
            </a:pPr>
            <a:endParaRPr lang="en-US" sz="2800" dirty="0">
              <a:solidFill>
                <a:srgbClr val="2B2B2B"/>
              </a:solidFill>
              <a:latin typeface="Montserrat"/>
            </a:endParaRPr>
          </a:p>
        </p:txBody>
      </p:sp>
      <p:pic>
        <p:nvPicPr>
          <p:cNvPr id="4" name="Picture 4"/>
          <p:cNvPicPr>
            <a:picLocks noChangeAspect="1"/>
          </p:cNvPicPr>
          <p:nvPr/>
        </p:nvPicPr>
        <p:blipFill>
          <a:blip r:embed="rId2">
            <a:alphaModFix amt="25000"/>
          </a:blip>
          <a:srcRect/>
          <a:stretch>
            <a:fillRect/>
          </a:stretch>
        </p:blipFill>
        <p:spPr>
          <a:xfrm>
            <a:off x="-4810715" y="2950641"/>
            <a:ext cx="9621431" cy="9789932"/>
          </a:xfrm>
          <a:prstGeom prst="rect">
            <a:avLst/>
          </a:prstGeom>
        </p:spPr>
      </p:pic>
      <p:pic>
        <p:nvPicPr>
          <p:cNvPr id="5" name="Picture 5"/>
          <p:cNvPicPr>
            <a:picLocks noChangeAspect="1"/>
          </p:cNvPicPr>
          <p:nvPr/>
        </p:nvPicPr>
        <p:blipFill>
          <a:blip r:embed="rId3">
            <a:alphaModFix amt="50000"/>
          </a:blip>
          <a:srcRect/>
          <a:stretch>
            <a:fillRect/>
          </a:stretch>
        </p:blipFill>
        <p:spPr>
          <a:xfrm rot="9720163">
            <a:off x="12600387" y="-3298660"/>
            <a:ext cx="8670039" cy="8654721"/>
          </a:xfrm>
          <a:prstGeom prst="rect">
            <a:avLst/>
          </a:prstGeom>
        </p:spPr>
      </p:pic>
    </p:spTree>
    <p:extLst>
      <p:ext uri="{BB962C8B-B14F-4D97-AF65-F5344CB8AC3E}">
        <p14:creationId xmlns:p14="http://schemas.microsoft.com/office/powerpoint/2010/main" val="702587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425796">
            <a:off x="-4836105" y="-3855776"/>
            <a:ext cx="17005599" cy="18983681"/>
          </a:xfrm>
          <a:prstGeom prst="rect">
            <a:avLst/>
          </a:prstGeom>
        </p:spPr>
      </p:pic>
      <p:sp>
        <p:nvSpPr>
          <p:cNvPr id="4" name="TextBox 3">
            <a:extLst>
              <a:ext uri="{FF2B5EF4-FFF2-40B4-BE49-F238E27FC236}">
                <a16:creationId xmlns:a16="http://schemas.microsoft.com/office/drawing/2014/main" id="{63F44ADA-DAE6-704C-28A4-6EB57DFF224C}"/>
              </a:ext>
            </a:extLst>
          </p:cNvPr>
          <p:cNvSpPr txBox="1"/>
          <p:nvPr/>
        </p:nvSpPr>
        <p:spPr>
          <a:xfrm>
            <a:off x="3010709" y="2171700"/>
            <a:ext cx="14630400" cy="1323439"/>
          </a:xfrm>
          <a:prstGeom prst="rect">
            <a:avLst/>
          </a:prstGeom>
          <a:noFill/>
        </p:spPr>
        <p:txBody>
          <a:bodyPr wrap="square" rtlCol="0">
            <a:spAutoFit/>
          </a:bodyPr>
          <a:lstStyle/>
          <a:p>
            <a:endParaRPr lang="ru-RU" sz="4000" dirty="0">
              <a:solidFill>
                <a:srgbClr val="2B2B2B"/>
              </a:solidFill>
              <a:latin typeface="Montserrat"/>
            </a:endParaRPr>
          </a:p>
          <a:p>
            <a:pPr marL="571500" indent="-571500">
              <a:buFont typeface="Arial" panose="020B0604020202020204" pitchFamily="34" charset="0"/>
              <a:buChar char="•"/>
            </a:pPr>
            <a:endParaRPr lang="ru-RU" sz="4000" dirty="0">
              <a:solidFill>
                <a:srgbClr val="2B2B2B"/>
              </a:solidFill>
              <a:latin typeface="Montserrat"/>
            </a:endParaRPr>
          </a:p>
        </p:txBody>
      </p:sp>
      <p:sp>
        <p:nvSpPr>
          <p:cNvPr id="9" name="TextBox 8">
            <a:extLst>
              <a:ext uri="{FF2B5EF4-FFF2-40B4-BE49-F238E27FC236}">
                <a16:creationId xmlns:a16="http://schemas.microsoft.com/office/drawing/2014/main" id="{0EC6C145-BDC3-EF81-20A1-080568D3F553}"/>
              </a:ext>
            </a:extLst>
          </p:cNvPr>
          <p:cNvSpPr txBox="1"/>
          <p:nvPr/>
        </p:nvSpPr>
        <p:spPr>
          <a:xfrm>
            <a:off x="677371" y="1910090"/>
            <a:ext cx="16459200" cy="523220"/>
          </a:xfrm>
          <a:prstGeom prst="rect">
            <a:avLst/>
          </a:prstGeom>
          <a:noFill/>
        </p:spPr>
        <p:txBody>
          <a:bodyPr wrap="square">
            <a:spAutoFit/>
          </a:bodyPr>
          <a:lstStyle/>
          <a:p>
            <a:r>
              <a:rPr lang="ru-RU" sz="2800" dirty="0">
                <a:effectLst/>
                <a:latin typeface="Montserrat" panose="00000500000000000000" pitchFamily="2" charset="-52"/>
                <a:ea typeface="Calibri" panose="020F0502020204030204" pitchFamily="34" charset="0"/>
              </a:rPr>
              <a:t>При </a:t>
            </a:r>
            <a:r>
              <a:rPr lang="ru-RU" sz="2800" kern="100" dirty="0">
                <a:latin typeface="Montserrat" panose="00000500000000000000" pitchFamily="2" charset="-52"/>
                <a:ea typeface="Calibri" panose="020F0502020204030204" pitchFamily="34" charset="0"/>
                <a:cs typeface="Times New Roman" panose="02020603050405020304" pitchFamily="18" charset="0"/>
                <a:sym typeface="Symbol" panose="05050102010706020507" pitchFamily="18" charset="2"/>
              </a:rPr>
              <a:t>α</a:t>
            </a:r>
            <a:r>
              <a:rPr lang="ru-RU" sz="2800" dirty="0">
                <a:effectLst/>
                <a:latin typeface="Montserrat" panose="00000500000000000000" pitchFamily="2" charset="-52"/>
                <a:ea typeface="Calibri" panose="020F0502020204030204" pitchFamily="34" charset="0"/>
              </a:rPr>
              <a:t> </a:t>
            </a:r>
            <a:r>
              <a:rPr lang="ru-RU" sz="2800" dirty="0">
                <a:effectLst/>
                <a:latin typeface="Montserrat" panose="00000500000000000000" pitchFamily="2" charset="-52"/>
                <a:ea typeface="Calibri" panose="020F0502020204030204" pitchFamily="34" charset="0"/>
                <a:cs typeface="Times New Roman" panose="02020603050405020304" pitchFamily="18" charset="0"/>
                <a:sym typeface="Symbol" panose="05050102010706020507" pitchFamily="18" charset="2"/>
              </a:rPr>
              <a:t></a:t>
            </a:r>
            <a:r>
              <a:rPr lang="ru-RU" sz="2800" dirty="0">
                <a:effectLst/>
                <a:latin typeface="Montserrat" panose="00000500000000000000" pitchFamily="2" charset="-52"/>
                <a:ea typeface="Calibri" panose="020F0502020204030204" pitchFamily="34" charset="0"/>
              </a:rPr>
              <a:t> 0.8 матрица имеет следующий вид</a:t>
            </a:r>
            <a:endParaRPr lang="LID4096" sz="2800" dirty="0">
              <a:latin typeface="Montserrat" panose="00000500000000000000" pitchFamily="2" charset="-52"/>
            </a:endParaRPr>
          </a:p>
        </p:txBody>
      </p:sp>
      <p:graphicFrame>
        <p:nvGraphicFramePr>
          <p:cNvPr id="10" name="Таблица 9">
            <a:extLst>
              <a:ext uri="{FF2B5EF4-FFF2-40B4-BE49-F238E27FC236}">
                <a16:creationId xmlns:a16="http://schemas.microsoft.com/office/drawing/2014/main" id="{F3A79D91-2154-9BC0-23EC-719C79DF8EBD}"/>
              </a:ext>
            </a:extLst>
          </p:cNvPr>
          <p:cNvGraphicFramePr>
            <a:graphicFrameLocks noGrp="1"/>
          </p:cNvGraphicFramePr>
          <p:nvPr>
            <p:extLst>
              <p:ext uri="{D42A27DB-BD31-4B8C-83A1-F6EECF244321}">
                <p14:modId xmlns:p14="http://schemas.microsoft.com/office/powerpoint/2010/main" val="3297695547"/>
              </p:ext>
            </p:extLst>
          </p:nvPr>
        </p:nvGraphicFramePr>
        <p:xfrm>
          <a:off x="437746" y="3080018"/>
          <a:ext cx="17412508" cy="6161089"/>
        </p:xfrm>
        <a:graphic>
          <a:graphicData uri="http://schemas.openxmlformats.org/drawingml/2006/table">
            <a:tbl>
              <a:tblPr>
                <a:tableStyleId>{5940675A-B579-460E-94D1-54222C63F5DA}</a:tableStyleId>
              </a:tblPr>
              <a:tblGrid>
                <a:gridCol w="3248384">
                  <a:extLst>
                    <a:ext uri="{9D8B030D-6E8A-4147-A177-3AD203B41FA5}">
                      <a16:colId xmlns:a16="http://schemas.microsoft.com/office/drawing/2014/main" val="3169309485"/>
                    </a:ext>
                  </a:extLst>
                </a:gridCol>
                <a:gridCol w="1404707">
                  <a:extLst>
                    <a:ext uri="{9D8B030D-6E8A-4147-A177-3AD203B41FA5}">
                      <a16:colId xmlns:a16="http://schemas.microsoft.com/office/drawing/2014/main" val="533500003"/>
                    </a:ext>
                  </a:extLst>
                </a:gridCol>
                <a:gridCol w="1123765">
                  <a:extLst>
                    <a:ext uri="{9D8B030D-6E8A-4147-A177-3AD203B41FA5}">
                      <a16:colId xmlns:a16="http://schemas.microsoft.com/office/drawing/2014/main" val="3211726108"/>
                    </a:ext>
                  </a:extLst>
                </a:gridCol>
                <a:gridCol w="1123765">
                  <a:extLst>
                    <a:ext uri="{9D8B030D-6E8A-4147-A177-3AD203B41FA5}">
                      <a16:colId xmlns:a16="http://schemas.microsoft.com/office/drawing/2014/main" val="2948906638"/>
                    </a:ext>
                  </a:extLst>
                </a:gridCol>
                <a:gridCol w="1123765">
                  <a:extLst>
                    <a:ext uri="{9D8B030D-6E8A-4147-A177-3AD203B41FA5}">
                      <a16:colId xmlns:a16="http://schemas.microsoft.com/office/drawing/2014/main" val="56562915"/>
                    </a:ext>
                  </a:extLst>
                </a:gridCol>
                <a:gridCol w="1123765">
                  <a:extLst>
                    <a:ext uri="{9D8B030D-6E8A-4147-A177-3AD203B41FA5}">
                      <a16:colId xmlns:a16="http://schemas.microsoft.com/office/drawing/2014/main" val="1359857815"/>
                    </a:ext>
                  </a:extLst>
                </a:gridCol>
                <a:gridCol w="1123765">
                  <a:extLst>
                    <a:ext uri="{9D8B030D-6E8A-4147-A177-3AD203B41FA5}">
                      <a16:colId xmlns:a16="http://schemas.microsoft.com/office/drawing/2014/main" val="2482674185"/>
                    </a:ext>
                  </a:extLst>
                </a:gridCol>
                <a:gridCol w="1404707">
                  <a:extLst>
                    <a:ext uri="{9D8B030D-6E8A-4147-A177-3AD203B41FA5}">
                      <a16:colId xmlns:a16="http://schemas.microsoft.com/office/drawing/2014/main" val="2867839461"/>
                    </a:ext>
                  </a:extLst>
                </a:gridCol>
                <a:gridCol w="1404707">
                  <a:extLst>
                    <a:ext uri="{9D8B030D-6E8A-4147-A177-3AD203B41FA5}">
                      <a16:colId xmlns:a16="http://schemas.microsoft.com/office/drawing/2014/main" val="3613068310"/>
                    </a:ext>
                  </a:extLst>
                </a:gridCol>
                <a:gridCol w="4331178">
                  <a:extLst>
                    <a:ext uri="{9D8B030D-6E8A-4147-A177-3AD203B41FA5}">
                      <a16:colId xmlns:a16="http://schemas.microsoft.com/office/drawing/2014/main" val="882875558"/>
                    </a:ext>
                  </a:extLst>
                </a:gridCol>
              </a:tblGrid>
              <a:tr h="470106">
                <a:tc>
                  <a:txBody>
                    <a:bodyPr/>
                    <a:lstStyle/>
                    <a:p>
                      <a:pPr algn="l" fontAlgn="b"/>
                      <a:endParaRPr lang="ru-BY" sz="1100" b="0" i="0" u="none" strike="noStrike">
                        <a:solidFill>
                          <a:srgbClr val="000000"/>
                        </a:solidFill>
                        <a:effectLst/>
                        <a:latin typeface="Times New Roman" panose="02020603050405020304" pitchFamily="18" charset="0"/>
                      </a:endParaRPr>
                    </a:p>
                  </a:txBody>
                  <a:tcPr marL="7620" marR="7620" marT="7620" marB="0" anchor="b"/>
                </a:tc>
                <a:tc>
                  <a:txBody>
                    <a:bodyPr/>
                    <a:lstStyle/>
                    <a:p>
                      <a:pPr algn="l" fontAlgn="b"/>
                      <a:endParaRPr lang="ru-BY" sz="1100" b="0" i="0" u="none" strike="noStrike">
                        <a:solidFill>
                          <a:srgbClr val="000000"/>
                        </a:solidFill>
                        <a:effectLst/>
                        <a:latin typeface="Times New Roman" panose="02020603050405020304" pitchFamily="18" charset="0"/>
                      </a:endParaRPr>
                    </a:p>
                  </a:txBody>
                  <a:tcPr marL="7620" marR="7620" marT="7620" marB="0" anchor="b"/>
                </a:tc>
                <a:tc gridSpan="5">
                  <a:txBody>
                    <a:bodyPr/>
                    <a:lstStyle/>
                    <a:p>
                      <a:pPr algn="ctr" fontAlgn="ctr"/>
                      <a:r>
                        <a:rPr lang="ru-RU" sz="2800" b="1" u="none" strike="noStrike" dirty="0">
                          <a:effectLst/>
                          <a:latin typeface="Montserrat" panose="00000500000000000000" pitchFamily="2" charset="-52"/>
                        </a:rPr>
                        <a:t>Возможный спрос</a:t>
                      </a:r>
                      <a:endParaRPr lang="ru-RU" sz="2800" b="1" i="0" u="none" strike="noStrike" dirty="0">
                        <a:solidFill>
                          <a:srgbClr val="000000"/>
                        </a:solidFill>
                        <a:effectLst/>
                        <a:latin typeface="Montserrat" panose="00000500000000000000" pitchFamily="2" charset="-52"/>
                      </a:endParaRPr>
                    </a:p>
                  </a:txBody>
                  <a:tcPr marL="7620" marR="7620" marT="7620" marB="0" anchor="ctr"/>
                </a:tc>
                <a:tc hMerge="1">
                  <a:txBody>
                    <a:bodyPr/>
                    <a:lstStyle/>
                    <a:p>
                      <a:endParaRPr lang="LID4096"/>
                    </a:p>
                  </a:txBody>
                  <a:tcPr/>
                </a:tc>
                <a:tc hMerge="1">
                  <a:txBody>
                    <a:bodyPr/>
                    <a:lstStyle/>
                    <a:p>
                      <a:endParaRPr lang="LID4096"/>
                    </a:p>
                  </a:txBody>
                  <a:tcPr/>
                </a:tc>
                <a:tc hMerge="1">
                  <a:txBody>
                    <a:bodyPr/>
                    <a:lstStyle/>
                    <a:p>
                      <a:endParaRPr lang="LID4096"/>
                    </a:p>
                  </a:txBody>
                  <a:tcPr/>
                </a:tc>
                <a:tc hMerge="1">
                  <a:txBody>
                    <a:bodyPr/>
                    <a:lstStyle/>
                    <a:p>
                      <a:endParaRPr lang="LID4096"/>
                    </a:p>
                  </a:txBody>
                  <a:tcPr/>
                </a:tc>
                <a:tc>
                  <a:txBody>
                    <a:bodyPr/>
                    <a:lstStyle/>
                    <a:p>
                      <a:pPr algn="l" fontAlgn="b"/>
                      <a:endParaRPr lang="ru-BY" sz="1100" b="0" i="0" u="none" strike="noStrike">
                        <a:solidFill>
                          <a:srgbClr val="000000"/>
                        </a:solidFill>
                        <a:effectLst/>
                        <a:latin typeface="Times New Roman" panose="02020603050405020304" pitchFamily="18" charset="0"/>
                      </a:endParaRPr>
                    </a:p>
                  </a:txBody>
                  <a:tcPr marL="7620" marR="7620" marT="7620" marB="0" anchor="b"/>
                </a:tc>
                <a:tc>
                  <a:txBody>
                    <a:bodyPr/>
                    <a:lstStyle/>
                    <a:p>
                      <a:pPr algn="l" fontAlgn="b"/>
                      <a:endParaRPr lang="ru-BY" sz="1100" b="0" i="0" u="none" strike="noStrike">
                        <a:solidFill>
                          <a:srgbClr val="000000"/>
                        </a:solidFill>
                        <a:effectLst/>
                        <a:latin typeface="Times New Roman" panose="02020603050405020304" pitchFamily="18" charset="0"/>
                      </a:endParaRPr>
                    </a:p>
                  </a:txBody>
                  <a:tcPr marL="7620" marR="7620" marT="7620" marB="0" anchor="b"/>
                </a:tc>
                <a:tc>
                  <a:txBody>
                    <a:bodyPr/>
                    <a:lstStyle/>
                    <a:p>
                      <a:pPr algn="l" fontAlgn="b"/>
                      <a:endParaRPr lang="ru-BY" sz="1100" b="0" i="0" u="none" strike="noStrike">
                        <a:solidFill>
                          <a:srgbClr val="000000"/>
                        </a:solidFill>
                        <a:effectLst/>
                        <a:latin typeface="Times New Roman" panose="02020603050405020304" pitchFamily="18" charset="0"/>
                      </a:endParaRPr>
                    </a:p>
                  </a:txBody>
                  <a:tcPr marL="7620" marR="7620" marT="7620" marB="0" anchor="b"/>
                </a:tc>
                <a:extLst>
                  <a:ext uri="{0D108BD9-81ED-4DB2-BD59-A6C34878D82A}">
                    <a16:rowId xmlns:a16="http://schemas.microsoft.com/office/drawing/2014/main" val="2968403304"/>
                  </a:ext>
                </a:extLst>
              </a:tr>
              <a:tr h="1885836">
                <a:tc>
                  <a:txBody>
                    <a:bodyPr/>
                    <a:lstStyle/>
                    <a:p>
                      <a:pPr algn="ctr" fontAlgn="ctr"/>
                      <a:endParaRPr lang="ru-RU" sz="2800" kern="100" dirty="0">
                        <a:solidFill>
                          <a:schemeClr val="tx1"/>
                        </a:solidFill>
                        <a:effectLst/>
                        <a:latin typeface="Montserrat" panose="00000500000000000000" pitchFamily="2" charset="-52"/>
                        <a:cs typeface="Times New Roman" panose="02020603050405020304" pitchFamily="18" charset="0"/>
                      </a:endParaRP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 </a:t>
                      </a: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s1(8)</a:t>
                      </a:r>
                    </a:p>
                  </a:txBody>
                  <a:tcPr marL="7620" marR="7620" marT="7620" marB="0" anchor="ctr"/>
                </a:tc>
                <a:tc>
                  <a:txBody>
                    <a:bodyPr/>
                    <a:lstStyle/>
                    <a:p>
                      <a:pPr algn="ctr" fontAlgn="ctr"/>
                      <a:r>
                        <a:rPr lang="en-US" sz="2800" b="1" kern="100">
                          <a:solidFill>
                            <a:schemeClr val="tx1"/>
                          </a:solidFill>
                          <a:effectLst/>
                          <a:latin typeface="Montserrat" panose="00000500000000000000" pitchFamily="2" charset="-52"/>
                          <a:cs typeface="Times New Roman" panose="02020603050405020304" pitchFamily="18" charset="0"/>
                        </a:rPr>
                        <a:t>s2(9)</a:t>
                      </a: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s3(10)</a:t>
                      </a:r>
                    </a:p>
                  </a:txBody>
                  <a:tcPr marL="7620" marR="7620" marT="7620" marB="0" anchor="ctr"/>
                </a:tc>
                <a:tc>
                  <a:txBody>
                    <a:bodyPr/>
                    <a:lstStyle/>
                    <a:p>
                      <a:pPr algn="ctr" fontAlgn="ctr"/>
                      <a:r>
                        <a:rPr lang="en-US" sz="2800" b="1" kern="100">
                          <a:solidFill>
                            <a:schemeClr val="tx1"/>
                          </a:solidFill>
                          <a:effectLst/>
                          <a:latin typeface="Montserrat" panose="00000500000000000000" pitchFamily="2" charset="-52"/>
                          <a:cs typeface="Times New Roman" panose="02020603050405020304" pitchFamily="18" charset="0"/>
                        </a:rPr>
                        <a:t>s4(11)</a:t>
                      </a: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s5(12)</a:t>
                      </a: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Min </a:t>
                      </a:r>
                      <a:r>
                        <a:rPr lang="en-US" sz="2800" b="1" kern="100" dirty="0" err="1">
                          <a:solidFill>
                            <a:schemeClr val="tx1"/>
                          </a:solidFill>
                          <a:effectLst/>
                          <a:latin typeface="Montserrat" panose="00000500000000000000" pitchFamily="2" charset="-52"/>
                          <a:cs typeface="Times New Roman" panose="02020603050405020304" pitchFamily="18" charset="0"/>
                        </a:rPr>
                        <a:t>a</a:t>
                      </a:r>
                      <a:r>
                        <a:rPr lang="en-US" sz="2800" b="1" kern="100" baseline="-25000" dirty="0" err="1">
                          <a:solidFill>
                            <a:schemeClr val="tx1"/>
                          </a:solidFill>
                          <a:effectLst/>
                          <a:latin typeface="Montserrat" panose="00000500000000000000" pitchFamily="2" charset="-52"/>
                          <a:cs typeface="Times New Roman" panose="02020603050405020304" pitchFamily="18" charset="0"/>
                        </a:rPr>
                        <a:t>ij</a:t>
                      </a:r>
                      <a:endParaRPr lang="en-US" sz="2800" b="1" kern="100" baseline="-25000" dirty="0">
                        <a:solidFill>
                          <a:schemeClr val="tx1"/>
                        </a:solidFill>
                        <a:effectLst/>
                        <a:latin typeface="Montserrat" panose="00000500000000000000" pitchFamily="2" charset="-52"/>
                        <a:cs typeface="Times New Roman" panose="02020603050405020304" pitchFamily="18" charset="0"/>
                      </a:endParaRP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Max </a:t>
                      </a:r>
                      <a:r>
                        <a:rPr lang="en-US" sz="2800" b="1" kern="100" dirty="0" err="1">
                          <a:solidFill>
                            <a:schemeClr val="tx1"/>
                          </a:solidFill>
                          <a:effectLst/>
                          <a:latin typeface="Montserrat" panose="00000500000000000000" pitchFamily="2" charset="-52"/>
                          <a:cs typeface="Times New Roman" panose="02020603050405020304" pitchFamily="18" charset="0"/>
                        </a:rPr>
                        <a:t>a</a:t>
                      </a:r>
                      <a:r>
                        <a:rPr lang="en-US" sz="2800" b="1" kern="100" baseline="-25000" dirty="0" err="1">
                          <a:solidFill>
                            <a:schemeClr val="tx1"/>
                          </a:solidFill>
                          <a:effectLst/>
                          <a:latin typeface="Montserrat" panose="00000500000000000000" pitchFamily="2" charset="-52"/>
                          <a:cs typeface="Times New Roman" panose="02020603050405020304" pitchFamily="18" charset="0"/>
                        </a:rPr>
                        <a:t>ij</a:t>
                      </a:r>
                      <a:endParaRPr lang="en-US" sz="2800" b="1" kern="100" baseline="-25000" dirty="0">
                        <a:solidFill>
                          <a:schemeClr val="tx1"/>
                        </a:solidFill>
                        <a:effectLst/>
                        <a:latin typeface="Montserrat" panose="00000500000000000000" pitchFamily="2" charset="-52"/>
                        <a:cs typeface="Times New Roman" panose="02020603050405020304" pitchFamily="18" charset="0"/>
                      </a:endParaRPr>
                    </a:p>
                  </a:txBody>
                  <a:tcPr marL="7620" marR="7620" marT="7620" marB="0" anchor="ctr"/>
                </a:tc>
                <a:tc>
                  <a:txBody>
                    <a:bodyPr/>
                    <a:lstStyle/>
                    <a:p>
                      <a:pPr algn="ctr" fontAlgn="ctr"/>
                      <a:r>
                        <a:rPr lang="el-GR" sz="2800" b="1" kern="100" dirty="0">
                          <a:solidFill>
                            <a:schemeClr val="tx1"/>
                          </a:solidFill>
                          <a:effectLst/>
                          <a:cs typeface="Times New Roman" panose="02020603050405020304" pitchFamily="18" charset="0"/>
                        </a:rPr>
                        <a:t>α*</a:t>
                      </a:r>
                      <a:r>
                        <a:rPr lang="en-US" sz="2800" b="1" kern="100" dirty="0">
                          <a:solidFill>
                            <a:schemeClr val="tx1"/>
                          </a:solidFill>
                          <a:effectLst/>
                          <a:latin typeface="Montserrat" panose="00000500000000000000" pitchFamily="2" charset="-52"/>
                          <a:cs typeface="Times New Roman" panose="02020603050405020304" pitchFamily="18" charset="0"/>
                        </a:rPr>
                        <a:t>min(</a:t>
                      </a:r>
                      <a:r>
                        <a:rPr lang="en-US" sz="2800" b="1" kern="100" dirty="0" err="1">
                          <a:solidFill>
                            <a:schemeClr val="tx1"/>
                          </a:solidFill>
                          <a:effectLst/>
                          <a:latin typeface="Montserrat" panose="00000500000000000000" pitchFamily="2" charset="-52"/>
                          <a:cs typeface="Times New Roman" panose="02020603050405020304" pitchFamily="18" charset="0"/>
                        </a:rPr>
                        <a:t>a</a:t>
                      </a:r>
                      <a:r>
                        <a:rPr lang="en-US" sz="2800" b="1" kern="100" baseline="-25000" dirty="0" err="1">
                          <a:solidFill>
                            <a:schemeClr val="tx1"/>
                          </a:solidFill>
                          <a:effectLst/>
                          <a:latin typeface="Montserrat" panose="00000500000000000000" pitchFamily="2" charset="-52"/>
                          <a:cs typeface="Times New Roman" panose="02020603050405020304" pitchFamily="18" charset="0"/>
                        </a:rPr>
                        <a:t>ij</a:t>
                      </a:r>
                      <a:r>
                        <a:rPr lang="en-US" sz="2800" b="1" kern="100" dirty="0">
                          <a:solidFill>
                            <a:schemeClr val="tx1"/>
                          </a:solidFill>
                          <a:effectLst/>
                          <a:latin typeface="Montserrat" panose="00000500000000000000" pitchFamily="2" charset="-52"/>
                          <a:cs typeface="Times New Roman" panose="02020603050405020304" pitchFamily="18" charset="0"/>
                        </a:rPr>
                        <a:t>) + (1-</a:t>
                      </a:r>
                      <a:r>
                        <a:rPr lang="el-GR" sz="2800" b="1" kern="100" dirty="0">
                          <a:solidFill>
                            <a:schemeClr val="tx1"/>
                          </a:solidFill>
                          <a:effectLst/>
                          <a:cs typeface="Times New Roman" panose="02020603050405020304" pitchFamily="18" charset="0"/>
                        </a:rPr>
                        <a:t>α) *</a:t>
                      </a:r>
                      <a:r>
                        <a:rPr lang="en-US" sz="2800" b="1" kern="100" dirty="0">
                          <a:solidFill>
                            <a:schemeClr val="tx1"/>
                          </a:solidFill>
                          <a:effectLst/>
                          <a:latin typeface="Montserrat" panose="00000500000000000000" pitchFamily="2" charset="-52"/>
                          <a:cs typeface="Times New Roman" panose="02020603050405020304" pitchFamily="18" charset="0"/>
                        </a:rPr>
                        <a:t>max(</a:t>
                      </a:r>
                      <a:r>
                        <a:rPr lang="en-US" sz="2800" b="1" kern="100" dirty="0" err="1">
                          <a:solidFill>
                            <a:schemeClr val="tx1"/>
                          </a:solidFill>
                          <a:effectLst/>
                          <a:latin typeface="Montserrat" panose="00000500000000000000" pitchFamily="2" charset="-52"/>
                          <a:cs typeface="Times New Roman" panose="02020603050405020304" pitchFamily="18" charset="0"/>
                        </a:rPr>
                        <a:t>a</a:t>
                      </a:r>
                      <a:r>
                        <a:rPr lang="en-US" sz="2800" b="1" kern="100" baseline="-25000" dirty="0" err="1">
                          <a:solidFill>
                            <a:schemeClr val="tx1"/>
                          </a:solidFill>
                          <a:effectLst/>
                          <a:latin typeface="Montserrat" panose="00000500000000000000" pitchFamily="2" charset="-52"/>
                          <a:cs typeface="Times New Roman" panose="02020603050405020304" pitchFamily="18" charset="0"/>
                        </a:rPr>
                        <a:t>ij</a:t>
                      </a:r>
                      <a:r>
                        <a:rPr lang="en-US" sz="2800" b="1" kern="100" dirty="0">
                          <a:solidFill>
                            <a:schemeClr val="tx1"/>
                          </a:solidFill>
                          <a:effectLst/>
                          <a:latin typeface="Montserrat" panose="00000500000000000000" pitchFamily="2" charset="-52"/>
                          <a:cs typeface="Times New Roman" panose="02020603050405020304" pitchFamily="18" charset="0"/>
                        </a:rPr>
                        <a:t>)</a:t>
                      </a:r>
                    </a:p>
                  </a:txBody>
                  <a:tcPr marL="7620" marR="7620" marT="7620" marB="0" anchor="ctr"/>
                </a:tc>
                <a:extLst>
                  <a:ext uri="{0D108BD9-81ED-4DB2-BD59-A6C34878D82A}">
                    <a16:rowId xmlns:a16="http://schemas.microsoft.com/office/drawing/2014/main" val="4274394372"/>
                  </a:ext>
                </a:extLst>
              </a:tr>
              <a:tr h="636051">
                <a:tc rowSpan="5">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 </a:t>
                      </a:r>
                    </a:p>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 </a:t>
                      </a:r>
                    </a:p>
                    <a:p>
                      <a:pPr marL="0" marR="0" lvl="0" indent="0" algn="ctr" defTabSz="914400" rtl="0" eaLnBrk="1" fontAlgn="ctr" latinLnBrk="0" hangingPunct="1">
                        <a:lnSpc>
                          <a:spcPct val="100000"/>
                        </a:lnSpc>
                        <a:spcBef>
                          <a:spcPts val="0"/>
                        </a:spcBef>
                        <a:spcAft>
                          <a:spcPts val="0"/>
                        </a:spcAft>
                        <a:buClrTx/>
                        <a:buSzTx/>
                        <a:buFontTx/>
                        <a:buNone/>
                        <a:tabLst/>
                        <a:defRPr/>
                      </a:pPr>
                      <a:r>
                        <a:rPr lang="ru-BY" sz="2800" kern="100" dirty="0">
                          <a:solidFill>
                            <a:schemeClr val="tx1"/>
                          </a:solidFill>
                          <a:effectLst/>
                          <a:latin typeface="Montserrat" panose="00000500000000000000" pitchFamily="2" charset="-52"/>
                          <a:cs typeface="Times New Roman" panose="02020603050405020304" pitchFamily="18" charset="0"/>
                        </a:rPr>
                        <a:t> </a:t>
                      </a:r>
                      <a:r>
                        <a:rPr lang="ru-RU" sz="2800" b="1" kern="100" dirty="0">
                          <a:solidFill>
                            <a:schemeClr val="tx1"/>
                          </a:solidFill>
                          <a:effectLst/>
                          <a:latin typeface="Montserrat" panose="00000500000000000000" pitchFamily="2" charset="-52"/>
                          <a:cs typeface="Times New Roman" panose="02020603050405020304" pitchFamily="18" charset="0"/>
                        </a:rPr>
                        <a:t>Варианты заказа(альтернативы)</a:t>
                      </a:r>
                    </a:p>
                    <a:p>
                      <a:pPr algn="ctr" fontAlgn="ctr"/>
                      <a:endParaRPr lang="ru-BY" sz="2800" kern="100" dirty="0">
                        <a:solidFill>
                          <a:schemeClr val="tx1"/>
                        </a:solidFill>
                        <a:effectLst/>
                        <a:latin typeface="Montserrat" panose="00000500000000000000" pitchFamily="2" charset="-52"/>
                        <a:cs typeface="Times New Roman" panose="02020603050405020304" pitchFamily="18" charset="0"/>
                      </a:endParaRPr>
                    </a:p>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 </a:t>
                      </a:r>
                    </a:p>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 </a:t>
                      </a: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a1(8)</a:t>
                      </a:r>
                    </a:p>
                  </a:txBody>
                  <a:tcPr marL="7620" marR="7620" marT="7620" marB="0" anchor="ctr">
                    <a:solidFill>
                      <a:schemeClr val="accent3">
                        <a:lumMod val="60000"/>
                        <a:lumOff val="40000"/>
                      </a:schemeClr>
                    </a:solidFill>
                  </a:tcP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solidFill>
                      <a:schemeClr val="accent3">
                        <a:lumMod val="60000"/>
                        <a:lumOff val="40000"/>
                      </a:schemeClr>
                    </a:solidFill>
                  </a:tcPr>
                </a:tc>
                <a:tc>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solidFill>
                      <a:schemeClr val="accent3">
                        <a:lumMod val="60000"/>
                        <a:lumOff val="40000"/>
                      </a:schemeClr>
                    </a:solidFill>
                  </a:tcPr>
                </a:tc>
                <a:tc>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solidFill>
                      <a:schemeClr val="accent3">
                        <a:lumMod val="60000"/>
                        <a:lumOff val="40000"/>
                      </a:schemeClr>
                    </a:solidFill>
                  </a:tcP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solidFill>
                      <a:schemeClr val="accent3">
                        <a:lumMod val="60000"/>
                        <a:lumOff val="40000"/>
                      </a:schemeClr>
                    </a:solidFill>
                  </a:tcP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solidFill>
                      <a:schemeClr val="accent3">
                        <a:lumMod val="60000"/>
                        <a:lumOff val="40000"/>
                      </a:schemeClr>
                    </a:solidFill>
                  </a:tcP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solidFill>
                      <a:schemeClr val="accent3">
                        <a:lumMod val="60000"/>
                        <a:lumOff val="40000"/>
                      </a:schemeClr>
                    </a:solidFill>
                  </a:tcP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solidFill>
                      <a:schemeClr val="accent3">
                        <a:lumMod val="60000"/>
                        <a:lumOff val="40000"/>
                      </a:schemeClr>
                    </a:solidFill>
                  </a:tcPr>
                </a:tc>
                <a:tc>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32</a:t>
                      </a:r>
                    </a:p>
                  </a:txBody>
                  <a:tcPr marL="7620" marR="7620" marT="7620" marB="0" anchor="ctr">
                    <a:solidFill>
                      <a:schemeClr val="accent3">
                        <a:lumMod val="60000"/>
                        <a:lumOff val="40000"/>
                      </a:schemeClr>
                    </a:solidFill>
                  </a:tcPr>
                </a:tc>
                <a:extLst>
                  <a:ext uri="{0D108BD9-81ED-4DB2-BD59-A6C34878D82A}">
                    <a16:rowId xmlns:a16="http://schemas.microsoft.com/office/drawing/2014/main" val="415116616"/>
                  </a:ext>
                </a:extLst>
              </a:tr>
              <a:tr h="636051">
                <a:tc vMerge="1">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 </a:t>
                      </a:r>
                    </a:p>
                  </a:txBody>
                  <a:tcPr marL="7620" marR="7620" marT="7620" marB="0" anchor="ctr"/>
                </a:tc>
                <a:tc>
                  <a:txBody>
                    <a:bodyPr/>
                    <a:lstStyle/>
                    <a:p>
                      <a:pPr algn="ctr" fontAlgn="ctr"/>
                      <a:r>
                        <a:rPr lang="en-US" sz="2800" b="1" kern="100">
                          <a:solidFill>
                            <a:schemeClr val="tx1"/>
                          </a:solidFill>
                          <a:effectLst/>
                          <a:latin typeface="Montserrat" panose="00000500000000000000" pitchFamily="2" charset="-52"/>
                          <a:cs typeface="Times New Roman" panose="02020603050405020304" pitchFamily="18" charset="0"/>
                        </a:rPr>
                        <a:t>a2(9)</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29</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36</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36</a:t>
                      </a:r>
                    </a:p>
                  </a:txBody>
                  <a:tcPr marL="7620" marR="7620" marT="7620" marB="0" anchor="ctr"/>
                </a:tc>
                <a:tc>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36</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36</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29</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36</a:t>
                      </a:r>
                    </a:p>
                  </a:txBody>
                  <a:tcPr marL="7620" marR="7620" marT="7620" marB="0" anchor="ctr"/>
                </a:tc>
                <a:tc>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3</a:t>
                      </a:r>
                      <a:r>
                        <a:rPr lang="ru-RU" sz="2800" kern="100" dirty="0">
                          <a:solidFill>
                            <a:schemeClr val="tx1"/>
                          </a:solidFill>
                          <a:effectLst/>
                          <a:latin typeface="Montserrat" panose="00000500000000000000" pitchFamily="2" charset="-52"/>
                          <a:cs typeface="Times New Roman" panose="02020603050405020304" pitchFamily="18" charset="0"/>
                        </a:rPr>
                        <a:t>0</a:t>
                      </a:r>
                      <a:r>
                        <a:rPr lang="ru-BY" sz="2800" kern="100" dirty="0">
                          <a:solidFill>
                            <a:schemeClr val="tx1"/>
                          </a:solidFill>
                          <a:effectLst/>
                          <a:latin typeface="Montserrat" panose="00000500000000000000" pitchFamily="2" charset="-52"/>
                          <a:cs typeface="Times New Roman" panose="02020603050405020304" pitchFamily="18" charset="0"/>
                        </a:rPr>
                        <a:t>,</a:t>
                      </a:r>
                      <a:r>
                        <a:rPr lang="ru-RU" sz="2800" kern="100" dirty="0">
                          <a:solidFill>
                            <a:schemeClr val="tx1"/>
                          </a:solidFill>
                          <a:effectLst/>
                          <a:latin typeface="Montserrat" panose="00000500000000000000" pitchFamily="2" charset="-52"/>
                          <a:cs typeface="Times New Roman" panose="02020603050405020304" pitchFamily="18" charset="0"/>
                        </a:rPr>
                        <a:t>4</a:t>
                      </a:r>
                      <a:endParaRPr lang="ru-BY" sz="2800" kern="100" dirty="0">
                        <a:solidFill>
                          <a:schemeClr val="tx1"/>
                        </a:solidFill>
                        <a:effectLst/>
                        <a:latin typeface="Montserrat" panose="00000500000000000000" pitchFamily="2" charset="-52"/>
                        <a:cs typeface="Times New Roman" panose="02020603050405020304" pitchFamily="18" charset="0"/>
                      </a:endParaRPr>
                    </a:p>
                  </a:txBody>
                  <a:tcPr marL="7620" marR="7620" marT="7620" marB="0" anchor="ctr"/>
                </a:tc>
                <a:extLst>
                  <a:ext uri="{0D108BD9-81ED-4DB2-BD59-A6C34878D82A}">
                    <a16:rowId xmlns:a16="http://schemas.microsoft.com/office/drawing/2014/main" val="197691824"/>
                  </a:ext>
                </a:extLst>
              </a:tr>
              <a:tr h="1260943">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ru-BY" sz="2800" kern="100" dirty="0">
                          <a:solidFill>
                            <a:schemeClr val="tx1"/>
                          </a:solidFill>
                          <a:effectLst/>
                          <a:latin typeface="Montserrat" panose="00000500000000000000" pitchFamily="2" charset="-52"/>
                          <a:cs typeface="Times New Roman" panose="02020603050405020304" pitchFamily="18" charset="0"/>
                        </a:rPr>
                        <a:t> </a:t>
                      </a:r>
                      <a:r>
                        <a:rPr lang="ru-RU" sz="2800" kern="100" dirty="0">
                          <a:solidFill>
                            <a:schemeClr val="tx1"/>
                          </a:solidFill>
                          <a:effectLst/>
                          <a:latin typeface="Montserrat" panose="00000500000000000000" pitchFamily="2" charset="-52"/>
                          <a:cs typeface="Times New Roman" panose="02020603050405020304" pitchFamily="18" charset="0"/>
                        </a:rPr>
                        <a:t>Варианты заказа(альтернативы)</a:t>
                      </a:r>
                    </a:p>
                    <a:p>
                      <a:pPr algn="ctr" fontAlgn="ctr"/>
                      <a:endParaRPr lang="ru-BY" sz="2800" kern="100" dirty="0">
                        <a:solidFill>
                          <a:schemeClr val="tx1"/>
                        </a:solidFill>
                        <a:effectLst/>
                        <a:latin typeface="Montserrat" panose="00000500000000000000" pitchFamily="2" charset="-52"/>
                        <a:cs typeface="Times New Roman" panose="02020603050405020304" pitchFamily="18" charset="0"/>
                      </a:endParaRP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a3(10)</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26</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33</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40</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40</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40</a:t>
                      </a:r>
                    </a:p>
                  </a:txBody>
                  <a:tcPr marL="7620" marR="7620" marT="7620" marB="0" anchor="ctr"/>
                </a:tc>
                <a:tc>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26</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40</a:t>
                      </a:r>
                    </a:p>
                  </a:txBody>
                  <a:tcPr marL="7620" marR="7620" marT="7620" marB="0" anchor="ctr"/>
                </a:tc>
                <a:tc>
                  <a:txBody>
                    <a:bodyPr/>
                    <a:lstStyle/>
                    <a:p>
                      <a:pPr algn="ctr" fontAlgn="ctr"/>
                      <a:r>
                        <a:rPr lang="ru-RU" sz="2800" kern="100" dirty="0">
                          <a:solidFill>
                            <a:schemeClr val="tx1"/>
                          </a:solidFill>
                          <a:effectLst/>
                          <a:latin typeface="Montserrat" panose="00000500000000000000" pitchFamily="2" charset="-52"/>
                          <a:cs typeface="Times New Roman" panose="02020603050405020304" pitchFamily="18" charset="0"/>
                        </a:rPr>
                        <a:t>28,8</a:t>
                      </a:r>
                      <a:endParaRPr lang="ru-BY" sz="2800" kern="100" dirty="0">
                        <a:solidFill>
                          <a:schemeClr val="tx1"/>
                        </a:solidFill>
                        <a:effectLst/>
                        <a:latin typeface="Montserrat" panose="00000500000000000000" pitchFamily="2" charset="-52"/>
                        <a:cs typeface="Times New Roman" panose="02020603050405020304" pitchFamily="18" charset="0"/>
                      </a:endParaRPr>
                    </a:p>
                  </a:txBody>
                  <a:tcPr marL="7620" marR="7620" marT="7620" marB="0" anchor="ctr"/>
                </a:tc>
                <a:extLst>
                  <a:ext uri="{0D108BD9-81ED-4DB2-BD59-A6C34878D82A}">
                    <a16:rowId xmlns:a16="http://schemas.microsoft.com/office/drawing/2014/main" val="581897927"/>
                  </a:ext>
                </a:extLst>
              </a:tr>
              <a:tr h="636051">
                <a:tc vMerge="1">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 </a:t>
                      </a: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a4(11)</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23</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30</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37</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44</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44</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23</a:t>
                      </a:r>
                    </a:p>
                  </a:txBody>
                  <a:tcPr marL="7620" marR="7620" marT="7620" marB="0" anchor="ctr"/>
                </a:tc>
                <a:tc>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44</a:t>
                      </a:r>
                    </a:p>
                  </a:txBody>
                  <a:tcPr marL="7620" marR="7620" marT="7620" marB="0" anchor="ctr"/>
                </a:tc>
                <a:tc>
                  <a:txBody>
                    <a:bodyPr/>
                    <a:lstStyle/>
                    <a:p>
                      <a:pPr algn="ctr" fontAlgn="ctr"/>
                      <a:r>
                        <a:rPr lang="ru-RU" sz="2800" kern="100" dirty="0">
                          <a:solidFill>
                            <a:schemeClr val="tx1"/>
                          </a:solidFill>
                          <a:effectLst/>
                          <a:latin typeface="Montserrat" panose="00000500000000000000" pitchFamily="2" charset="-52"/>
                          <a:cs typeface="Times New Roman" panose="02020603050405020304" pitchFamily="18" charset="0"/>
                        </a:rPr>
                        <a:t>27,2</a:t>
                      </a:r>
                      <a:endParaRPr lang="ru-BY" sz="2800" kern="100" dirty="0">
                        <a:solidFill>
                          <a:schemeClr val="tx1"/>
                        </a:solidFill>
                        <a:effectLst/>
                        <a:latin typeface="Montserrat" panose="00000500000000000000" pitchFamily="2" charset="-52"/>
                        <a:cs typeface="Times New Roman" panose="02020603050405020304" pitchFamily="18" charset="0"/>
                      </a:endParaRPr>
                    </a:p>
                  </a:txBody>
                  <a:tcPr marL="7620" marR="7620" marT="7620" marB="0" anchor="ctr"/>
                </a:tc>
                <a:extLst>
                  <a:ext uri="{0D108BD9-81ED-4DB2-BD59-A6C34878D82A}">
                    <a16:rowId xmlns:a16="http://schemas.microsoft.com/office/drawing/2014/main" val="4138690514"/>
                  </a:ext>
                </a:extLst>
              </a:tr>
              <a:tr h="636051">
                <a:tc vMerge="1">
                  <a:txBody>
                    <a:bodyPr/>
                    <a:lstStyle/>
                    <a:p>
                      <a:pPr algn="ctr" fontAlgn="ctr"/>
                      <a:r>
                        <a:rPr lang="ru-BY" sz="2800" kern="100" dirty="0">
                          <a:solidFill>
                            <a:schemeClr val="tx1"/>
                          </a:solidFill>
                          <a:effectLst/>
                          <a:latin typeface="Montserrat" panose="00000500000000000000" pitchFamily="2" charset="-52"/>
                          <a:cs typeface="Times New Roman" panose="02020603050405020304" pitchFamily="18" charset="0"/>
                        </a:rPr>
                        <a:t> </a:t>
                      </a:r>
                    </a:p>
                  </a:txBody>
                  <a:tcPr marL="7620" marR="7620" marT="7620" marB="0" anchor="ctr"/>
                </a:tc>
                <a:tc>
                  <a:txBody>
                    <a:bodyPr/>
                    <a:lstStyle/>
                    <a:p>
                      <a:pPr algn="ctr" fontAlgn="ctr"/>
                      <a:r>
                        <a:rPr lang="en-US" sz="2800" b="1" kern="100" dirty="0">
                          <a:solidFill>
                            <a:schemeClr val="tx1"/>
                          </a:solidFill>
                          <a:effectLst/>
                          <a:latin typeface="Montserrat" panose="00000500000000000000" pitchFamily="2" charset="-52"/>
                          <a:cs typeface="Times New Roman" panose="02020603050405020304" pitchFamily="18" charset="0"/>
                        </a:rPr>
                        <a:t>a5(12)</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20</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27</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34</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41</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48</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20</a:t>
                      </a:r>
                    </a:p>
                  </a:txBody>
                  <a:tcPr marL="7620" marR="7620" marT="7620" marB="0" anchor="ctr"/>
                </a:tc>
                <a:tc>
                  <a:txBody>
                    <a:bodyPr/>
                    <a:lstStyle/>
                    <a:p>
                      <a:pPr algn="ctr" fontAlgn="ctr"/>
                      <a:r>
                        <a:rPr lang="ru-BY" sz="2800" kern="100">
                          <a:solidFill>
                            <a:schemeClr val="tx1"/>
                          </a:solidFill>
                          <a:effectLst/>
                          <a:latin typeface="Montserrat" panose="00000500000000000000" pitchFamily="2" charset="-52"/>
                          <a:cs typeface="Times New Roman" panose="02020603050405020304" pitchFamily="18" charset="0"/>
                        </a:rPr>
                        <a:t>48</a:t>
                      </a:r>
                    </a:p>
                  </a:txBody>
                  <a:tcPr marL="7620" marR="7620" marT="7620" marB="0" anchor="ctr"/>
                </a:tc>
                <a:tc>
                  <a:txBody>
                    <a:bodyPr/>
                    <a:lstStyle/>
                    <a:p>
                      <a:pPr algn="ctr" fontAlgn="ctr"/>
                      <a:r>
                        <a:rPr lang="ru-RU" sz="2800" kern="100" dirty="0">
                          <a:solidFill>
                            <a:schemeClr val="tx1"/>
                          </a:solidFill>
                          <a:effectLst/>
                          <a:latin typeface="Montserrat" panose="00000500000000000000" pitchFamily="2" charset="-52"/>
                          <a:cs typeface="Times New Roman" panose="02020603050405020304" pitchFamily="18" charset="0"/>
                        </a:rPr>
                        <a:t>25,6</a:t>
                      </a:r>
                      <a:endParaRPr lang="ru-BY" sz="2800" kern="100" dirty="0">
                        <a:solidFill>
                          <a:schemeClr val="tx1"/>
                        </a:solidFill>
                        <a:effectLst/>
                        <a:latin typeface="Montserrat" panose="00000500000000000000" pitchFamily="2" charset="-52"/>
                        <a:cs typeface="Times New Roman" panose="02020603050405020304" pitchFamily="18" charset="0"/>
                      </a:endParaRPr>
                    </a:p>
                  </a:txBody>
                  <a:tcPr marL="7620" marR="7620" marT="7620" marB="0" anchor="ctr"/>
                </a:tc>
                <a:extLst>
                  <a:ext uri="{0D108BD9-81ED-4DB2-BD59-A6C34878D82A}">
                    <a16:rowId xmlns:a16="http://schemas.microsoft.com/office/drawing/2014/main" val="3171750012"/>
                  </a:ext>
                </a:extLst>
              </a:tr>
            </a:tbl>
          </a:graphicData>
        </a:graphic>
      </p:graphicFrame>
    </p:spTree>
    <p:extLst>
      <p:ext uri="{BB962C8B-B14F-4D97-AF65-F5344CB8AC3E}">
        <p14:creationId xmlns:p14="http://schemas.microsoft.com/office/powerpoint/2010/main" val="3057352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grpSp>
        <p:nvGrpSpPr>
          <p:cNvPr id="9" name="Group 9"/>
          <p:cNvGrpSpPr/>
          <p:nvPr/>
        </p:nvGrpSpPr>
        <p:grpSpPr>
          <a:xfrm>
            <a:off x="1028700" y="374653"/>
            <a:ext cx="14973299" cy="1029641"/>
            <a:chOff x="0" y="-5187508"/>
            <a:chExt cx="19964400" cy="1372854"/>
          </a:xfrm>
        </p:grpSpPr>
        <p:sp>
          <p:nvSpPr>
            <p:cNvPr id="10" name="TextBox 10"/>
            <p:cNvSpPr txBox="1"/>
            <p:nvPr/>
          </p:nvSpPr>
          <p:spPr>
            <a:xfrm>
              <a:off x="0" y="-5187508"/>
              <a:ext cx="9040614" cy="1372854"/>
            </a:xfrm>
            <a:prstGeom prst="rect">
              <a:avLst/>
            </a:prstGeom>
          </p:spPr>
          <p:txBody>
            <a:bodyPr lIns="0" tIns="0" rIns="0" bIns="0" rtlCol="0" anchor="t">
              <a:spAutoFit/>
            </a:bodyPr>
            <a:lstStyle/>
            <a:p>
              <a:pPr marL="0" lvl="0" indent="0" algn="l">
                <a:lnSpc>
                  <a:spcPts val="8399"/>
                </a:lnSpc>
                <a:spcBef>
                  <a:spcPct val="0"/>
                </a:spcBef>
              </a:pPr>
              <a:endParaRPr lang="en-US" sz="6999" u="none" dirty="0">
                <a:solidFill>
                  <a:srgbClr val="2B2B2B"/>
                </a:solidFill>
                <a:latin typeface="Montserrat"/>
              </a:endParaRPr>
            </a:p>
          </p:txBody>
        </p:sp>
        <p:sp>
          <p:nvSpPr>
            <p:cNvPr id="11" name="TextBox 11"/>
            <p:cNvSpPr txBox="1"/>
            <p:nvPr/>
          </p:nvSpPr>
          <p:spPr>
            <a:xfrm>
              <a:off x="510075" y="-4559163"/>
              <a:ext cx="19454325" cy="669158"/>
            </a:xfrm>
            <a:prstGeom prst="rect">
              <a:avLst/>
            </a:prstGeom>
          </p:spPr>
          <p:txBody>
            <a:bodyPr wrap="square" lIns="0" tIns="0" rIns="0" bIns="0" rtlCol="0" anchor="t">
              <a:spAutoFit/>
            </a:bodyPr>
            <a:lstStyle/>
            <a:p>
              <a:pPr marL="0" lvl="0" indent="0" algn="l">
                <a:lnSpc>
                  <a:spcPts val="3920"/>
                </a:lnSpc>
                <a:spcBef>
                  <a:spcPct val="0"/>
                </a:spcBef>
              </a:pPr>
              <a:r>
                <a:rPr lang="ru-RU" sz="4000" dirty="0">
                  <a:solidFill>
                    <a:srgbClr val="2B2B2B"/>
                  </a:solidFill>
                  <a:latin typeface="Montserrat"/>
                </a:rPr>
                <a:t>В данной работе мы рассмотрим следующие пункты:</a:t>
              </a:r>
              <a:endParaRPr lang="en-US" sz="4000" u="none" dirty="0">
                <a:solidFill>
                  <a:srgbClr val="2B2B2B"/>
                </a:solidFill>
                <a:latin typeface="Montserrat"/>
              </a:endParaRPr>
            </a:p>
          </p:txBody>
        </p:sp>
      </p:grpSp>
      <p:grpSp>
        <p:nvGrpSpPr>
          <p:cNvPr id="12" name="Group 12"/>
          <p:cNvGrpSpPr/>
          <p:nvPr/>
        </p:nvGrpSpPr>
        <p:grpSpPr>
          <a:xfrm>
            <a:off x="1411256" y="2171700"/>
            <a:ext cx="6907145" cy="868440"/>
            <a:chOff x="0" y="0"/>
            <a:chExt cx="9209527" cy="1157920"/>
          </a:xfrm>
        </p:grpSpPr>
        <p:sp>
          <p:nvSpPr>
            <p:cNvPr id="13" name="Freeform 13"/>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1634311" y="232884"/>
              <a:ext cx="7575216" cy="665311"/>
            </a:xfrm>
            <a:prstGeom prst="rect">
              <a:avLst/>
            </a:prstGeom>
          </p:spPr>
          <p:txBody>
            <a:bodyPr lIns="0" tIns="0" rIns="0" bIns="0" rtlCol="0" anchor="t">
              <a:spAutoFit/>
            </a:bodyPr>
            <a:lstStyle/>
            <a:p>
              <a:pPr algn="l">
                <a:lnSpc>
                  <a:spcPts val="4199"/>
                </a:lnSpc>
              </a:pPr>
              <a:r>
                <a:rPr lang="ru-RU" sz="2999" dirty="0">
                  <a:latin typeface="Montserrat"/>
                  <a:hlinkClick r:id="rId4" action="ppaction://hlinksldjump">
                    <a:extLst>
                      <a:ext uri="{A12FA001-AC4F-418D-AE19-62706E023703}">
                        <ahyp:hlinkClr xmlns:ahyp="http://schemas.microsoft.com/office/drawing/2018/hyperlinkcolor" val="tx"/>
                      </a:ext>
                    </a:extLst>
                  </a:hlinkClick>
                </a:rPr>
                <a:t>Основы теории игр</a:t>
              </a:r>
              <a:endParaRPr lang="en-US" sz="2999" dirty="0">
                <a:latin typeface="Montserrat"/>
                <a:hlinkClick r:id="rId4" action="ppaction://hlinksldjump">
                  <a:extLst>
                    <a:ext uri="{A12FA001-AC4F-418D-AE19-62706E023703}">
                      <ahyp:hlinkClr xmlns:ahyp="http://schemas.microsoft.com/office/drawing/2018/hyperlinkcolor" val="tx"/>
                    </a:ext>
                  </a:extLst>
                </a:hlinkClick>
              </a:endParaRPr>
            </a:p>
          </p:txBody>
        </p:sp>
        <p:sp>
          <p:nvSpPr>
            <p:cNvPr id="15" name="TextBox 15"/>
            <p:cNvSpPr txBox="1"/>
            <p:nvPr/>
          </p:nvSpPr>
          <p:spPr>
            <a:xfrm>
              <a:off x="351305" y="408992"/>
              <a:ext cx="421625" cy="311362"/>
            </a:xfrm>
            <a:prstGeom prst="rect">
              <a:avLst/>
            </a:prstGeom>
          </p:spPr>
          <p:txBody>
            <a:bodyPr lIns="0" tIns="0" rIns="0" bIns="0" rtlCol="0" anchor="t">
              <a:spAutoFit/>
            </a:bodyPr>
            <a:lstStyle/>
            <a:p>
              <a:pPr algn="ctr">
                <a:lnSpc>
                  <a:spcPts val="1960"/>
                </a:lnSpc>
              </a:pPr>
              <a:r>
                <a:rPr lang="en-US" sz="1400" dirty="0">
                  <a:solidFill>
                    <a:srgbClr val="2B2B2B"/>
                  </a:solidFill>
                  <a:latin typeface="Montserrat Medium"/>
                </a:rPr>
                <a:t>1</a:t>
              </a:r>
            </a:p>
          </p:txBody>
        </p:sp>
      </p:grpSp>
      <p:grpSp>
        <p:nvGrpSpPr>
          <p:cNvPr id="16" name="Group 16"/>
          <p:cNvGrpSpPr/>
          <p:nvPr/>
        </p:nvGrpSpPr>
        <p:grpSpPr>
          <a:xfrm>
            <a:off x="1411256" y="3460381"/>
            <a:ext cx="6907145" cy="868440"/>
            <a:chOff x="0" y="0"/>
            <a:chExt cx="9209527" cy="1157920"/>
          </a:xfrm>
        </p:grpSpPr>
        <p:sp>
          <p:nvSpPr>
            <p:cNvPr id="17" name="TextBox 17"/>
            <p:cNvSpPr txBox="1"/>
            <p:nvPr/>
          </p:nvSpPr>
          <p:spPr>
            <a:xfrm>
              <a:off x="1634311" y="232884"/>
              <a:ext cx="7575216" cy="665311"/>
            </a:xfrm>
            <a:prstGeom prst="rect">
              <a:avLst/>
            </a:prstGeom>
          </p:spPr>
          <p:txBody>
            <a:bodyPr lIns="0" tIns="0" rIns="0" bIns="0" rtlCol="0" anchor="t">
              <a:spAutoFit/>
            </a:bodyPr>
            <a:lstStyle/>
            <a:p>
              <a:pPr algn="l">
                <a:lnSpc>
                  <a:spcPts val="4199"/>
                </a:lnSpc>
              </a:pPr>
              <a:r>
                <a:rPr lang="ru-RU" sz="2999" dirty="0">
                  <a:latin typeface="Montserrat"/>
                  <a:hlinkClick r:id="rId5" action="ppaction://hlinksldjump">
                    <a:extLst>
                      <a:ext uri="{A12FA001-AC4F-418D-AE19-62706E023703}">
                        <ahyp:hlinkClr xmlns:ahyp="http://schemas.microsoft.com/office/drawing/2018/hyperlinkcolor" val="tx"/>
                      </a:ext>
                    </a:extLst>
                  </a:hlinkClick>
                </a:rPr>
                <a:t>Постановка задачи</a:t>
              </a:r>
              <a:endParaRPr lang="en-US" sz="2999" dirty="0">
                <a:latin typeface="Montserrat"/>
                <a:hlinkClick r:id="rId5" action="ppaction://hlinksldjump">
                  <a:extLst>
                    <a:ext uri="{A12FA001-AC4F-418D-AE19-62706E023703}">
                      <ahyp:hlinkClr xmlns:ahyp="http://schemas.microsoft.com/office/drawing/2018/hyperlinkcolor" val="tx"/>
                    </a:ext>
                  </a:extLst>
                </a:hlinkClick>
              </a:endParaRPr>
            </a:p>
          </p:txBody>
        </p:sp>
        <p:sp>
          <p:nvSpPr>
            <p:cNvPr id="18" name="Freeform 18"/>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351305" y="408992"/>
              <a:ext cx="421625" cy="311362"/>
            </a:xfrm>
            <a:prstGeom prst="rect">
              <a:avLst/>
            </a:prstGeom>
          </p:spPr>
          <p:txBody>
            <a:bodyPr lIns="0" tIns="0" rIns="0" bIns="0" rtlCol="0" anchor="t">
              <a:spAutoFit/>
            </a:bodyPr>
            <a:lstStyle/>
            <a:p>
              <a:pPr algn="ctr">
                <a:lnSpc>
                  <a:spcPts val="1960"/>
                </a:lnSpc>
              </a:pPr>
              <a:r>
                <a:rPr lang="en-US" sz="1400">
                  <a:solidFill>
                    <a:srgbClr val="2B2B2B"/>
                  </a:solidFill>
                  <a:latin typeface="Montserrat Medium"/>
                </a:rPr>
                <a:t>2</a:t>
              </a:r>
            </a:p>
          </p:txBody>
        </p:sp>
      </p:grpSp>
      <p:grpSp>
        <p:nvGrpSpPr>
          <p:cNvPr id="20" name="Group 20"/>
          <p:cNvGrpSpPr/>
          <p:nvPr/>
        </p:nvGrpSpPr>
        <p:grpSpPr>
          <a:xfrm>
            <a:off x="1411256" y="4749061"/>
            <a:ext cx="6907145" cy="868440"/>
            <a:chOff x="0" y="0"/>
            <a:chExt cx="9209527" cy="1157920"/>
          </a:xfrm>
        </p:grpSpPr>
        <p:sp>
          <p:nvSpPr>
            <p:cNvPr id="21" name="TextBox 21"/>
            <p:cNvSpPr txBox="1"/>
            <p:nvPr/>
          </p:nvSpPr>
          <p:spPr>
            <a:xfrm>
              <a:off x="1634311" y="232884"/>
              <a:ext cx="7575216" cy="665311"/>
            </a:xfrm>
            <a:prstGeom prst="rect">
              <a:avLst/>
            </a:prstGeom>
          </p:spPr>
          <p:txBody>
            <a:bodyPr lIns="0" tIns="0" rIns="0" bIns="0" rtlCol="0" anchor="t">
              <a:spAutoFit/>
            </a:bodyPr>
            <a:lstStyle/>
            <a:p>
              <a:pPr algn="l">
                <a:lnSpc>
                  <a:spcPts val="4199"/>
                </a:lnSpc>
              </a:pPr>
              <a:r>
                <a:rPr lang="ru-RU" sz="2999" dirty="0">
                  <a:latin typeface="Montserrat"/>
                  <a:hlinkClick r:id="rId6" action="ppaction://hlinksldjump">
                    <a:extLst>
                      <a:ext uri="{A12FA001-AC4F-418D-AE19-62706E023703}">
                        <ahyp:hlinkClr xmlns:ahyp="http://schemas.microsoft.com/office/drawing/2018/hyperlinkcolor" val="tx"/>
                      </a:ext>
                    </a:extLst>
                  </a:hlinkClick>
                </a:rPr>
                <a:t>Методы принятия решения</a:t>
              </a:r>
              <a:endParaRPr lang="en-US" sz="2999" dirty="0">
                <a:latin typeface="Montserrat"/>
                <a:hlinkClick r:id="rId6" action="ppaction://hlinksldjump">
                  <a:extLst>
                    <a:ext uri="{A12FA001-AC4F-418D-AE19-62706E023703}">
                      <ahyp:hlinkClr xmlns:ahyp="http://schemas.microsoft.com/office/drawing/2018/hyperlinkcolor" val="tx"/>
                    </a:ext>
                  </a:extLst>
                </a:hlinkClick>
              </a:endParaRPr>
            </a:p>
          </p:txBody>
        </p:sp>
        <p:sp>
          <p:nvSpPr>
            <p:cNvPr id="22" name="Freeform 22"/>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351305" y="408992"/>
              <a:ext cx="421625" cy="311362"/>
            </a:xfrm>
            <a:prstGeom prst="rect">
              <a:avLst/>
            </a:prstGeom>
          </p:spPr>
          <p:txBody>
            <a:bodyPr lIns="0" tIns="0" rIns="0" bIns="0" rtlCol="0" anchor="t">
              <a:spAutoFit/>
            </a:bodyPr>
            <a:lstStyle/>
            <a:p>
              <a:pPr algn="ctr">
                <a:lnSpc>
                  <a:spcPts val="1960"/>
                </a:lnSpc>
              </a:pPr>
              <a:r>
                <a:rPr lang="en-US" sz="1400">
                  <a:solidFill>
                    <a:srgbClr val="2B2B2B"/>
                  </a:solidFill>
                  <a:latin typeface="Montserrat Medium"/>
                </a:rPr>
                <a:t>3</a:t>
              </a:r>
            </a:p>
          </p:txBody>
        </p:sp>
      </p:grpSp>
      <p:grpSp>
        <p:nvGrpSpPr>
          <p:cNvPr id="24" name="Group 24"/>
          <p:cNvGrpSpPr/>
          <p:nvPr/>
        </p:nvGrpSpPr>
        <p:grpSpPr>
          <a:xfrm>
            <a:off x="1411256" y="6037742"/>
            <a:ext cx="6907145" cy="868440"/>
            <a:chOff x="0" y="0"/>
            <a:chExt cx="9209527" cy="1157920"/>
          </a:xfrm>
        </p:grpSpPr>
        <p:sp>
          <p:nvSpPr>
            <p:cNvPr id="25" name="TextBox 25"/>
            <p:cNvSpPr txBox="1"/>
            <p:nvPr/>
          </p:nvSpPr>
          <p:spPr>
            <a:xfrm>
              <a:off x="1634311" y="232884"/>
              <a:ext cx="7575216" cy="665311"/>
            </a:xfrm>
            <a:prstGeom prst="rect">
              <a:avLst/>
            </a:prstGeom>
          </p:spPr>
          <p:txBody>
            <a:bodyPr lIns="0" tIns="0" rIns="0" bIns="0" rtlCol="0" anchor="t">
              <a:spAutoFit/>
            </a:bodyPr>
            <a:lstStyle/>
            <a:p>
              <a:pPr algn="l">
                <a:lnSpc>
                  <a:spcPts val="4199"/>
                </a:lnSpc>
              </a:pPr>
              <a:r>
                <a:rPr lang="ru-RU" sz="2999" dirty="0">
                  <a:latin typeface="Montserrat"/>
                  <a:hlinkClick r:id="rId7" action="ppaction://hlinksldjump">
                    <a:extLst>
                      <a:ext uri="{A12FA001-AC4F-418D-AE19-62706E023703}">
                        <ahyp:hlinkClr xmlns:ahyp="http://schemas.microsoft.com/office/drawing/2018/hyperlinkcolor" val="tx"/>
                      </a:ext>
                    </a:extLst>
                  </a:hlinkClick>
                </a:rPr>
                <a:t>Заключение</a:t>
              </a:r>
              <a:endParaRPr lang="en-US" sz="2999" dirty="0">
                <a:latin typeface="Montserrat"/>
                <a:hlinkClick r:id="rId7" action="ppaction://hlinksldjump">
                  <a:extLst>
                    <a:ext uri="{A12FA001-AC4F-418D-AE19-62706E023703}">
                      <ahyp:hlinkClr xmlns:ahyp="http://schemas.microsoft.com/office/drawing/2018/hyperlinkcolor" val="tx"/>
                    </a:ext>
                  </a:extLst>
                </a:hlinkClick>
              </a:endParaRPr>
            </a:p>
          </p:txBody>
        </p:sp>
        <p:sp>
          <p:nvSpPr>
            <p:cNvPr id="26" name="Freeform 26"/>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351305" y="408992"/>
              <a:ext cx="421625" cy="311362"/>
            </a:xfrm>
            <a:prstGeom prst="rect">
              <a:avLst/>
            </a:prstGeom>
          </p:spPr>
          <p:txBody>
            <a:bodyPr lIns="0" tIns="0" rIns="0" bIns="0" rtlCol="0" anchor="t">
              <a:spAutoFit/>
            </a:bodyPr>
            <a:lstStyle/>
            <a:p>
              <a:pPr algn="ctr">
                <a:lnSpc>
                  <a:spcPts val="1960"/>
                </a:lnSpc>
              </a:pPr>
              <a:r>
                <a:rPr lang="en-US" sz="1400">
                  <a:solidFill>
                    <a:srgbClr val="2B2B2B"/>
                  </a:solidFill>
                  <a:latin typeface="Montserrat Medium"/>
                </a:rPr>
                <a:t>4</a:t>
              </a:r>
            </a:p>
          </p:txBody>
        </p:sp>
      </p:grpSp>
      <p:grpSp>
        <p:nvGrpSpPr>
          <p:cNvPr id="28" name="Group 24">
            <a:extLst>
              <a:ext uri="{FF2B5EF4-FFF2-40B4-BE49-F238E27FC236}">
                <a16:creationId xmlns:a16="http://schemas.microsoft.com/office/drawing/2014/main" id="{ED6EC377-C18B-E9DC-5668-FAF77061CC41}"/>
              </a:ext>
            </a:extLst>
          </p:cNvPr>
          <p:cNvGrpSpPr/>
          <p:nvPr/>
        </p:nvGrpSpPr>
        <p:grpSpPr>
          <a:xfrm>
            <a:off x="1674735" y="7501833"/>
            <a:ext cx="6643666" cy="498983"/>
            <a:chOff x="351305" y="232884"/>
            <a:chExt cx="8858222" cy="665311"/>
          </a:xfrm>
        </p:grpSpPr>
        <p:sp>
          <p:nvSpPr>
            <p:cNvPr id="29" name="TextBox 25">
              <a:extLst>
                <a:ext uri="{FF2B5EF4-FFF2-40B4-BE49-F238E27FC236}">
                  <a16:creationId xmlns:a16="http://schemas.microsoft.com/office/drawing/2014/main" id="{C640B13E-E0F8-C47D-3D72-F67E057FAE64}"/>
                </a:ext>
              </a:extLst>
            </p:cNvPr>
            <p:cNvSpPr txBox="1"/>
            <p:nvPr/>
          </p:nvSpPr>
          <p:spPr>
            <a:xfrm>
              <a:off x="1634311" y="232884"/>
              <a:ext cx="7575216" cy="665311"/>
            </a:xfrm>
            <a:prstGeom prst="rect">
              <a:avLst/>
            </a:prstGeom>
          </p:spPr>
          <p:txBody>
            <a:bodyPr lIns="0" tIns="0" rIns="0" bIns="0" rtlCol="0" anchor="t">
              <a:spAutoFit/>
            </a:bodyPr>
            <a:lstStyle/>
            <a:p>
              <a:pPr algn="l">
                <a:lnSpc>
                  <a:spcPts val="4199"/>
                </a:lnSpc>
              </a:pPr>
              <a:endParaRPr lang="en-US" sz="2999" dirty="0">
                <a:latin typeface="Montserrat"/>
                <a:hlinkClick r:id="rId7" action="ppaction://hlinksldjump">
                  <a:extLst>
                    <a:ext uri="{A12FA001-AC4F-418D-AE19-62706E023703}">
                      <ahyp:hlinkClr xmlns:ahyp="http://schemas.microsoft.com/office/drawing/2018/hyperlinkcolor" val="tx"/>
                    </a:ext>
                  </a:extLst>
                </a:hlinkClick>
              </a:endParaRPr>
            </a:p>
          </p:txBody>
        </p:sp>
        <p:sp>
          <p:nvSpPr>
            <p:cNvPr id="31" name="TextBox 27">
              <a:extLst>
                <a:ext uri="{FF2B5EF4-FFF2-40B4-BE49-F238E27FC236}">
                  <a16:creationId xmlns:a16="http://schemas.microsoft.com/office/drawing/2014/main" id="{8E5F3581-48B1-0228-50D8-35CA9798FB31}"/>
                </a:ext>
              </a:extLst>
            </p:cNvPr>
            <p:cNvSpPr txBox="1"/>
            <p:nvPr/>
          </p:nvSpPr>
          <p:spPr>
            <a:xfrm>
              <a:off x="351305" y="408992"/>
              <a:ext cx="421625" cy="315641"/>
            </a:xfrm>
            <a:prstGeom prst="rect">
              <a:avLst/>
            </a:prstGeom>
          </p:spPr>
          <p:txBody>
            <a:bodyPr lIns="0" tIns="0" rIns="0" bIns="0" rtlCol="0" anchor="t">
              <a:spAutoFit/>
            </a:bodyPr>
            <a:lstStyle/>
            <a:p>
              <a:pPr algn="ctr">
                <a:lnSpc>
                  <a:spcPts val="1960"/>
                </a:lnSpc>
              </a:pPr>
              <a:endParaRPr lang="en-US" sz="1400" dirty="0">
                <a:solidFill>
                  <a:srgbClr val="2B2B2B"/>
                </a:solidFill>
                <a:latin typeface="Montserrat Medium"/>
              </a:endParaRPr>
            </a:p>
          </p:txBody>
        </p:sp>
      </p:grpSp>
      <p:pic>
        <p:nvPicPr>
          <p:cNvPr id="1026" name="Picture 2" descr="Как достичь успеха в жизни и работе с помощью теории игр">
            <a:extLst>
              <a:ext uri="{FF2B5EF4-FFF2-40B4-BE49-F238E27FC236}">
                <a16:creationId xmlns:a16="http://schemas.microsoft.com/office/drawing/2014/main" id="{874A5B59-CFB5-ACA6-20AD-06C9CDF0D0E1}"/>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28333" y1="58000" x2="20667" y2="75667"/>
                        <a14:foregroundMark x1="20667" y1="75667" x2="36333" y2="82667"/>
                        <a14:foregroundMark x1="36333" y1="82667" x2="45000" y2="65667"/>
                        <a14:foregroundMark x1="45000" y1="65667" x2="29333" y2="58333"/>
                        <a14:foregroundMark x1="29333" y1="58333" x2="26333" y2="81000"/>
                        <a14:foregroundMark x1="26333" y1="81000" x2="39667" y2="68333"/>
                        <a14:foregroundMark x1="39667" y1="68333" x2="39333" y2="73000"/>
                      </a14:backgroundRemoval>
                    </a14:imgEffect>
                  </a14:imgLayer>
                </a14:imgProps>
              </a:ext>
              <a:ext uri="{28A0092B-C50C-407E-A947-70E740481C1C}">
                <a14:useLocalDpi xmlns:a14="http://schemas.microsoft.com/office/drawing/2010/main" val="0"/>
              </a:ext>
            </a:extLst>
          </a:blip>
          <a:srcRect/>
          <a:stretch>
            <a:fillRect/>
          </a:stretch>
        </p:blipFill>
        <p:spPr bwMode="auto">
          <a:xfrm>
            <a:off x="9984841" y="2845346"/>
            <a:ext cx="5411755" cy="54117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1371600" y="2474115"/>
            <a:ext cx="16078200" cy="4801571"/>
          </a:xfrm>
          <a:prstGeom prst="rect">
            <a:avLst/>
          </a:prstGeom>
        </p:spPr>
        <p:txBody>
          <a:bodyPr wrap="square" lIns="0" tIns="0" rIns="0" bIns="0" rtlCol="0" anchor="t">
            <a:spAutoFit/>
          </a:bodyPr>
          <a:lstStyle/>
          <a:p>
            <a:pPr marL="0" lvl="0" indent="0" algn="just">
              <a:lnSpc>
                <a:spcPts val="8399"/>
              </a:lnSpc>
              <a:spcBef>
                <a:spcPct val="0"/>
              </a:spcBef>
            </a:pPr>
            <a:r>
              <a:rPr lang="ru-RU" sz="2800" u="none" dirty="0">
                <a:solidFill>
                  <a:srgbClr val="2B2B2B"/>
                </a:solidFill>
                <a:latin typeface="Montserrat"/>
              </a:rPr>
              <a:t>Находим максимальный элемент в последнем столбце нашей матрицы</a:t>
            </a:r>
            <a:endParaRPr lang="en-US" sz="2800" u="none" dirty="0">
              <a:solidFill>
                <a:srgbClr val="2B2B2B"/>
              </a:solidFill>
              <a:latin typeface="Montserrat"/>
            </a:endParaRPr>
          </a:p>
          <a:p>
            <a:pPr marL="0" lvl="0" indent="0" algn="ctr">
              <a:lnSpc>
                <a:spcPts val="8399"/>
              </a:lnSpc>
              <a:spcBef>
                <a:spcPct val="0"/>
              </a:spcBef>
            </a:pPr>
            <a:r>
              <a:rPr lang="en-US" sz="2800" u="none" dirty="0">
                <a:solidFill>
                  <a:srgbClr val="2B2B2B"/>
                </a:solidFill>
                <a:latin typeface="Montserrat"/>
              </a:rPr>
              <a:t>H = max(32; 3</a:t>
            </a:r>
            <a:r>
              <a:rPr lang="ru-RU" sz="2800" dirty="0">
                <a:solidFill>
                  <a:srgbClr val="2B2B2B"/>
                </a:solidFill>
                <a:latin typeface="Montserrat"/>
              </a:rPr>
              <a:t>0</a:t>
            </a:r>
            <a:r>
              <a:rPr lang="ru-RU" sz="2800" u="none" dirty="0">
                <a:solidFill>
                  <a:srgbClr val="2B2B2B"/>
                </a:solidFill>
                <a:latin typeface="Montserrat"/>
              </a:rPr>
              <a:t>,4</a:t>
            </a:r>
            <a:r>
              <a:rPr lang="en-US" sz="2800" u="none" dirty="0">
                <a:solidFill>
                  <a:srgbClr val="2B2B2B"/>
                </a:solidFill>
                <a:latin typeface="Montserrat"/>
              </a:rPr>
              <a:t>; </a:t>
            </a:r>
            <a:r>
              <a:rPr lang="ru-RU" sz="2800" u="none" dirty="0">
                <a:solidFill>
                  <a:srgbClr val="2B2B2B"/>
                </a:solidFill>
                <a:latin typeface="Montserrat"/>
              </a:rPr>
              <a:t>28,8</a:t>
            </a:r>
            <a:r>
              <a:rPr lang="en-US" sz="2800" u="none" dirty="0">
                <a:solidFill>
                  <a:srgbClr val="2B2B2B"/>
                </a:solidFill>
                <a:latin typeface="Montserrat"/>
              </a:rPr>
              <a:t>; </a:t>
            </a:r>
            <a:r>
              <a:rPr lang="ru-RU" sz="2800" u="none" dirty="0">
                <a:solidFill>
                  <a:srgbClr val="2B2B2B"/>
                </a:solidFill>
                <a:latin typeface="Montserrat"/>
              </a:rPr>
              <a:t>27,2</a:t>
            </a:r>
            <a:r>
              <a:rPr lang="en-US" sz="2800" u="none" dirty="0">
                <a:solidFill>
                  <a:srgbClr val="2B2B2B"/>
                </a:solidFill>
                <a:latin typeface="Montserrat"/>
              </a:rPr>
              <a:t>; </a:t>
            </a:r>
            <a:r>
              <a:rPr lang="ru-RU" sz="2800" dirty="0">
                <a:solidFill>
                  <a:srgbClr val="2B2B2B"/>
                </a:solidFill>
                <a:latin typeface="Montserrat"/>
              </a:rPr>
              <a:t>25,6</a:t>
            </a:r>
            <a:r>
              <a:rPr lang="en-US" sz="2800" u="none" dirty="0">
                <a:solidFill>
                  <a:srgbClr val="2B2B2B"/>
                </a:solidFill>
                <a:latin typeface="Montserrat"/>
              </a:rPr>
              <a:t>) = </a:t>
            </a:r>
            <a:r>
              <a:rPr lang="ru-RU" sz="2800" u="none" dirty="0">
                <a:solidFill>
                  <a:srgbClr val="2B2B2B"/>
                </a:solidFill>
                <a:latin typeface="Montserrat"/>
              </a:rPr>
              <a:t>32</a:t>
            </a:r>
            <a:endParaRPr lang="en-US" sz="2800" u="none" dirty="0">
              <a:solidFill>
                <a:srgbClr val="2B2B2B"/>
              </a:solidFill>
              <a:latin typeface="Montserrat"/>
            </a:endParaRPr>
          </a:p>
          <a:p>
            <a:pPr marL="0" lvl="0" indent="0" algn="ctr">
              <a:lnSpc>
                <a:spcPts val="8399"/>
              </a:lnSpc>
              <a:spcBef>
                <a:spcPct val="0"/>
              </a:spcBef>
            </a:pPr>
            <a:endParaRPr lang="en-US" sz="2800" u="none" dirty="0">
              <a:solidFill>
                <a:srgbClr val="2B2B2B"/>
              </a:solidFill>
              <a:latin typeface="Montserrat"/>
            </a:endParaRPr>
          </a:p>
          <a:p>
            <a:pPr marL="0" lvl="0" indent="0" algn="just">
              <a:lnSpc>
                <a:spcPct val="125000"/>
              </a:lnSpc>
              <a:spcBef>
                <a:spcPct val="0"/>
              </a:spcBef>
            </a:pPr>
            <a:r>
              <a:rPr lang="en-US" sz="2800" dirty="0">
                <a:solidFill>
                  <a:srgbClr val="2B2B2B"/>
                </a:solidFill>
                <a:latin typeface="Montserrat"/>
              </a:rPr>
              <a:t>	</a:t>
            </a:r>
            <a:r>
              <a:rPr lang="ru-RU" sz="2800" dirty="0">
                <a:solidFill>
                  <a:srgbClr val="2B2B2B"/>
                </a:solidFill>
                <a:latin typeface="Montserrat"/>
              </a:rPr>
              <a:t>Таким образом для максимизации прибыли необходимо выбрать стратегию </a:t>
            </a:r>
            <a:r>
              <a:rPr lang="en-US" sz="2800" dirty="0">
                <a:solidFill>
                  <a:srgbClr val="2B2B2B"/>
                </a:solidFill>
                <a:latin typeface="Montserrat"/>
              </a:rPr>
              <a:t>a</a:t>
            </a:r>
            <a:r>
              <a:rPr lang="ru-RU" sz="2800" dirty="0">
                <a:solidFill>
                  <a:srgbClr val="2B2B2B"/>
                </a:solidFill>
                <a:latin typeface="Montserrat"/>
              </a:rPr>
              <a:t>1 и</a:t>
            </a:r>
            <a:r>
              <a:rPr lang="en-US" sz="2800" dirty="0">
                <a:solidFill>
                  <a:srgbClr val="2B2B2B"/>
                </a:solidFill>
                <a:latin typeface="Montserrat"/>
              </a:rPr>
              <a:t> </a:t>
            </a:r>
            <a:r>
              <a:rPr lang="ru-RU" sz="2800" dirty="0">
                <a:solidFill>
                  <a:srgbClr val="2B2B2B"/>
                </a:solidFill>
                <a:latin typeface="Montserrat"/>
              </a:rPr>
              <a:t>изготавливать по 8 тортов.</a:t>
            </a:r>
          </a:p>
          <a:p>
            <a:pPr marL="0" lvl="0" indent="0" algn="just">
              <a:lnSpc>
                <a:spcPct val="125000"/>
              </a:lnSpc>
              <a:spcBef>
                <a:spcPct val="0"/>
              </a:spcBef>
            </a:pPr>
            <a:endParaRPr lang="en-US" sz="2800" dirty="0">
              <a:solidFill>
                <a:srgbClr val="2B2B2B"/>
              </a:solidFill>
              <a:latin typeface="Montserrat"/>
            </a:endParaRPr>
          </a:p>
        </p:txBody>
      </p:sp>
      <p:pic>
        <p:nvPicPr>
          <p:cNvPr id="4" name="Picture 4"/>
          <p:cNvPicPr>
            <a:picLocks noChangeAspect="1"/>
          </p:cNvPicPr>
          <p:nvPr/>
        </p:nvPicPr>
        <p:blipFill>
          <a:blip r:embed="rId2">
            <a:alphaModFix amt="25000"/>
          </a:blip>
          <a:srcRect/>
          <a:stretch>
            <a:fillRect/>
          </a:stretch>
        </p:blipFill>
        <p:spPr>
          <a:xfrm>
            <a:off x="-4810715" y="2950641"/>
            <a:ext cx="9621431" cy="9789932"/>
          </a:xfrm>
          <a:prstGeom prst="rect">
            <a:avLst/>
          </a:prstGeom>
        </p:spPr>
      </p:pic>
      <p:pic>
        <p:nvPicPr>
          <p:cNvPr id="5" name="Picture 5"/>
          <p:cNvPicPr>
            <a:picLocks noChangeAspect="1"/>
          </p:cNvPicPr>
          <p:nvPr/>
        </p:nvPicPr>
        <p:blipFill>
          <a:blip r:embed="rId3">
            <a:alphaModFix amt="50000"/>
          </a:blip>
          <a:srcRect/>
          <a:stretch>
            <a:fillRect/>
          </a:stretch>
        </p:blipFill>
        <p:spPr>
          <a:xfrm rot="9720163">
            <a:off x="12600387" y="-3298660"/>
            <a:ext cx="8670039" cy="8654721"/>
          </a:xfrm>
          <a:prstGeom prst="rect">
            <a:avLst/>
          </a:prstGeom>
        </p:spPr>
      </p:pic>
    </p:spTree>
    <p:extLst>
      <p:ext uri="{BB962C8B-B14F-4D97-AF65-F5344CB8AC3E}">
        <p14:creationId xmlns:p14="http://schemas.microsoft.com/office/powerpoint/2010/main" val="3585887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2511451" y="1028700"/>
            <a:ext cx="19770751" cy="18262535"/>
          </a:xfrm>
          <a:prstGeom prst="rect">
            <a:avLst/>
          </a:prstGeom>
        </p:spPr>
      </p:pic>
      <p:sp>
        <p:nvSpPr>
          <p:cNvPr id="5" name="TextBox 5"/>
          <p:cNvSpPr txBox="1"/>
          <p:nvPr/>
        </p:nvSpPr>
        <p:spPr>
          <a:xfrm>
            <a:off x="3051715" y="623877"/>
            <a:ext cx="12184569" cy="809645"/>
          </a:xfrm>
          <a:prstGeom prst="rect">
            <a:avLst/>
          </a:prstGeom>
        </p:spPr>
        <p:txBody>
          <a:bodyPr lIns="0" tIns="0" rIns="0" bIns="0" rtlCol="0" anchor="t">
            <a:spAutoFit/>
          </a:bodyPr>
          <a:lstStyle/>
          <a:p>
            <a:pPr marL="0" lvl="0" indent="0" algn="ctr">
              <a:lnSpc>
                <a:spcPts val="7149"/>
              </a:lnSpc>
              <a:spcBef>
                <a:spcPct val="0"/>
              </a:spcBef>
            </a:pPr>
            <a:r>
              <a:rPr lang="ru-RU" sz="4000" dirty="0">
                <a:solidFill>
                  <a:srgbClr val="2B2B2B"/>
                </a:solidFill>
                <a:latin typeface="Montserrat"/>
              </a:rPr>
              <a:t>Методы принятия решения</a:t>
            </a:r>
            <a:endParaRPr lang="en-US" sz="4000" u="none" dirty="0">
              <a:solidFill>
                <a:srgbClr val="2B2B2B"/>
              </a:solidFill>
              <a:latin typeface="Montserrat"/>
            </a:endParaRPr>
          </a:p>
        </p:txBody>
      </p:sp>
      <p:pic>
        <p:nvPicPr>
          <p:cNvPr id="6" name="Picture 6"/>
          <p:cNvPicPr>
            <a:picLocks noChangeAspect="1"/>
          </p:cNvPicPr>
          <p:nvPr/>
        </p:nvPicPr>
        <p:blipFill>
          <a:blip r:embed="rId3">
            <a:alphaModFix amt="25000"/>
          </a:blip>
          <a:srcRect/>
          <a:stretch>
            <a:fillRect/>
          </a:stretch>
        </p:blipFill>
        <p:spPr>
          <a:xfrm rot="-3982960">
            <a:off x="13745551" y="-3705176"/>
            <a:ext cx="5352514" cy="7410352"/>
          </a:xfrm>
          <a:prstGeom prst="rect">
            <a:avLst/>
          </a:prstGeom>
        </p:spPr>
      </p:pic>
      <p:pic>
        <p:nvPicPr>
          <p:cNvPr id="7" name="Picture 7"/>
          <p:cNvPicPr>
            <a:picLocks noChangeAspect="1"/>
          </p:cNvPicPr>
          <p:nvPr/>
        </p:nvPicPr>
        <p:blipFill>
          <a:blip r:embed="rId4">
            <a:alphaModFix amt="25000"/>
          </a:blip>
          <a:srcRect/>
          <a:stretch>
            <a:fillRect/>
          </a:stretch>
        </p:blipFill>
        <p:spPr>
          <a:xfrm rot="-1644077">
            <a:off x="16162301" y="-1063836"/>
            <a:ext cx="5468057" cy="6108036"/>
          </a:xfrm>
          <a:prstGeom prst="rect">
            <a:avLst/>
          </a:prstGeom>
        </p:spPr>
      </p:pic>
      <p:sp>
        <p:nvSpPr>
          <p:cNvPr id="11" name="TextBox 10">
            <a:extLst>
              <a:ext uri="{FF2B5EF4-FFF2-40B4-BE49-F238E27FC236}">
                <a16:creationId xmlns:a16="http://schemas.microsoft.com/office/drawing/2014/main" id="{9CACA8D5-0B85-B052-5F94-AECBCA5CE968}"/>
              </a:ext>
            </a:extLst>
          </p:cNvPr>
          <p:cNvSpPr txBox="1"/>
          <p:nvPr/>
        </p:nvSpPr>
        <p:spPr>
          <a:xfrm>
            <a:off x="1272634" y="2398285"/>
            <a:ext cx="15986666" cy="5099729"/>
          </a:xfrm>
          <a:prstGeom prst="rect">
            <a:avLst/>
          </a:prstGeom>
          <a:noFill/>
        </p:spPr>
        <p:txBody>
          <a:bodyPr wrap="square">
            <a:spAutoFit/>
          </a:bodyPr>
          <a:lstStyle/>
          <a:p>
            <a:pPr indent="540385" algn="just">
              <a:lnSpc>
                <a:spcPct val="125000"/>
              </a:lnSpc>
              <a:spcBef>
                <a:spcPts val="1200"/>
              </a:spcBef>
              <a:spcAft>
                <a:spcPts val="1200"/>
              </a:spcAft>
            </a:pPr>
            <a:r>
              <a:rPr lang="ru-RU" sz="2800" kern="100" dirty="0">
                <a:solidFill>
                  <a:srgbClr val="2B2B2B"/>
                </a:solidFill>
                <a:effectLst/>
                <a:latin typeface="Montserrat"/>
                <a:ea typeface="Calibri" panose="020F0502020204030204" pitchFamily="34" charset="0"/>
                <a:cs typeface="Times New Roman" panose="02020603050405020304" pitchFamily="18" charset="0"/>
              </a:rPr>
              <a:t>Также у нас в задаче даны вероятности, благодаря которым мы можем использовать методы приняти</a:t>
            </a:r>
            <a:r>
              <a:rPr lang="ru-RU" sz="2800" kern="100" dirty="0">
                <a:solidFill>
                  <a:srgbClr val="2B2B2B"/>
                </a:solidFill>
                <a:latin typeface="Montserrat"/>
                <a:ea typeface="Calibri" panose="020F0502020204030204" pitchFamily="34" charset="0"/>
                <a:cs typeface="Times New Roman" panose="02020603050405020304" pitchFamily="18" charset="0"/>
              </a:rPr>
              <a:t>я решения в условиях риска.</a:t>
            </a:r>
          </a:p>
          <a:p>
            <a:pPr indent="540385" algn="just">
              <a:lnSpc>
                <a:spcPct val="125000"/>
              </a:lnSpc>
              <a:spcBef>
                <a:spcPts val="1200"/>
              </a:spcBef>
              <a:spcAft>
                <a:spcPts val="1200"/>
              </a:spcAft>
            </a:pPr>
            <a:r>
              <a:rPr lang="ru-RU" sz="2800" dirty="0">
                <a:latin typeface="Montserrat" panose="00000500000000000000" pitchFamily="2" charset="-52"/>
              </a:rPr>
              <a:t>При решении задачи о принятии решений в условиях риска различным состояниям природы поставлены в соответствие соответствующие вероятности. Игрок А принимает решение на основе критерия максимального ожидаемого среднего выигрыша или минимального ожидаемого среднего риска</a:t>
            </a:r>
            <a:r>
              <a:rPr lang="ru-RU" sz="2800" kern="100" dirty="0">
                <a:solidFill>
                  <a:srgbClr val="2B2B2B"/>
                </a:solidFill>
                <a:latin typeface="Montserrat" panose="00000500000000000000" pitchFamily="2" charset="-52"/>
                <a:cs typeface="Times New Roman" panose="02020603050405020304" pitchFamily="18" charset="0"/>
              </a:rPr>
              <a:t>.</a:t>
            </a:r>
          </a:p>
          <a:p>
            <a:pPr indent="540385" algn="just">
              <a:lnSpc>
                <a:spcPct val="125000"/>
              </a:lnSpc>
              <a:spcBef>
                <a:spcPts val="1200"/>
              </a:spcBef>
              <a:spcAft>
                <a:spcPts val="1200"/>
              </a:spcAft>
            </a:pPr>
            <a:r>
              <a:rPr lang="ru-RU" sz="2800" kern="100" dirty="0">
                <a:solidFill>
                  <a:srgbClr val="2B2B2B"/>
                </a:solidFill>
                <a:effectLst/>
                <a:latin typeface="Montserrat" panose="00000500000000000000" pitchFamily="2" charset="-52"/>
                <a:ea typeface="Calibri" panose="020F0502020204030204" pitchFamily="34" charset="0"/>
                <a:cs typeface="Times New Roman" panose="02020603050405020304" pitchFamily="18" charset="0"/>
              </a:rPr>
              <a:t>Рассмотрим для нашей задачи критерий Байеса.</a:t>
            </a:r>
          </a:p>
          <a:p>
            <a:pPr indent="540385" algn="just">
              <a:lnSpc>
                <a:spcPct val="125000"/>
              </a:lnSpc>
              <a:spcBef>
                <a:spcPts val="1200"/>
              </a:spcBef>
              <a:spcAft>
                <a:spcPts val="1200"/>
              </a:spcAft>
            </a:pP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90480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grpSp>
        <p:nvGrpSpPr>
          <p:cNvPr id="9" name="Group 9"/>
          <p:cNvGrpSpPr/>
          <p:nvPr/>
        </p:nvGrpSpPr>
        <p:grpSpPr>
          <a:xfrm>
            <a:off x="1028700" y="374653"/>
            <a:ext cx="16001999" cy="9333667"/>
            <a:chOff x="0" y="-5187508"/>
            <a:chExt cx="21336000" cy="12444883"/>
          </a:xfrm>
        </p:grpSpPr>
        <p:sp>
          <p:nvSpPr>
            <p:cNvPr id="10" name="TextBox 10"/>
            <p:cNvSpPr txBox="1"/>
            <p:nvPr/>
          </p:nvSpPr>
          <p:spPr>
            <a:xfrm>
              <a:off x="0" y="-5187508"/>
              <a:ext cx="9040614" cy="1372854"/>
            </a:xfrm>
            <a:prstGeom prst="rect">
              <a:avLst/>
            </a:prstGeom>
          </p:spPr>
          <p:txBody>
            <a:bodyPr lIns="0" tIns="0" rIns="0" bIns="0" rtlCol="0" anchor="t">
              <a:spAutoFit/>
            </a:bodyPr>
            <a:lstStyle/>
            <a:p>
              <a:pPr marL="0" lvl="0" indent="0" algn="l">
                <a:lnSpc>
                  <a:spcPts val="8399"/>
                </a:lnSpc>
                <a:spcBef>
                  <a:spcPct val="0"/>
                </a:spcBef>
              </a:pPr>
              <a:endParaRPr lang="en-US" sz="6999" u="none" dirty="0">
                <a:solidFill>
                  <a:srgbClr val="2B2B2B"/>
                </a:solidFill>
                <a:latin typeface="Montserrat"/>
              </a:endParaRPr>
            </a:p>
          </p:txBody>
        </p:sp>
        <mc:AlternateContent xmlns:mc="http://schemas.openxmlformats.org/markup-compatibility/2006" xmlns:a14="http://schemas.microsoft.com/office/drawing/2010/main">
          <mc:Choice Requires="a14">
            <p:sp>
              <p:nvSpPr>
                <p:cNvPr id="11" name="TextBox 11"/>
                <p:cNvSpPr txBox="1"/>
                <p:nvPr/>
              </p:nvSpPr>
              <p:spPr>
                <a:xfrm>
                  <a:off x="304800" y="-4315446"/>
                  <a:ext cx="21031200" cy="11572821"/>
                </a:xfrm>
                <a:prstGeom prst="rect">
                  <a:avLst/>
                </a:prstGeom>
              </p:spPr>
              <p:txBody>
                <a:bodyPr wrap="square" lIns="0" tIns="0" rIns="0" bIns="0" rtlCol="0" anchor="t">
                  <a:spAutoFit/>
                </a:bodyPr>
                <a:lstStyle/>
                <a:p>
                  <a:pPr marR="19050" indent="540385" algn="just">
                    <a:lnSpc>
                      <a:spcPct val="125000"/>
                    </a:lnSpc>
                    <a:spcBef>
                      <a:spcPts val="1200"/>
                    </a:spcBef>
                    <a:spcAft>
                      <a:spcPts val="1200"/>
                    </a:spcAft>
                  </a:pPr>
                  <a:r>
                    <a:rPr lang="ru-RU" sz="2800" u="none" dirty="0">
                      <a:solidFill>
                        <a:srgbClr val="2B2B2B"/>
                      </a:solidFill>
                      <a:latin typeface="Montserrat"/>
                    </a:rPr>
                    <a:t>Для начала вычислим вероятности. </a:t>
                  </a:r>
                  <a:r>
                    <a:rPr lang="ru-RU" sz="2800" kern="100" dirty="0">
                      <a:solidFill>
                        <a:srgbClr val="000000"/>
                      </a:solidFill>
                      <a:effectLst/>
                      <a:latin typeface="Montserrat" panose="00000500000000000000" pitchFamily="2" charset="-52"/>
                      <a:ea typeface="Calibri" panose="020F0502020204030204" pitchFamily="34" charset="0"/>
                      <a:cs typeface="Times New Roman" panose="02020603050405020304" pitchFamily="18" charset="0"/>
                    </a:rPr>
                    <a:t>В тексте задачи имеются данные о том, сколько раз наблюдался тот или иной сценарий (спрос), и по ним можно рассчитать относительную частоту, с которой каждый из них реализуется, и таким образом оценить вероятность каждого варианта развития событий, </a:t>
                  </a:r>
                  <a:r>
                    <a:rPr lang="en-US" sz="2800" i="1" kern="100" dirty="0">
                      <a:solidFill>
                        <a:srgbClr val="000000"/>
                      </a:solidFill>
                      <a:effectLst/>
                      <a:latin typeface="Montserrat" panose="00000500000000000000" pitchFamily="2" charset="-52"/>
                      <a:ea typeface="Calibri" panose="020F0502020204030204" pitchFamily="34" charset="0"/>
                      <a:cs typeface="Times New Roman" panose="02020603050405020304" pitchFamily="18" charset="0"/>
                    </a:rPr>
                    <a:t>p</a:t>
                  </a:r>
                  <a:r>
                    <a:rPr lang="en-US" sz="2800" i="1" kern="100" baseline="-25000" dirty="0">
                      <a:solidFill>
                        <a:srgbClr val="000000"/>
                      </a:solidFill>
                      <a:effectLst/>
                      <a:latin typeface="Montserrat" panose="00000500000000000000" pitchFamily="2" charset="-52"/>
                      <a:ea typeface="Calibri" panose="020F0502020204030204" pitchFamily="34" charset="0"/>
                      <a:cs typeface="Times New Roman" panose="02020603050405020304" pitchFamily="18" charset="0"/>
                    </a:rPr>
                    <a:t>(j)</a:t>
                  </a:r>
                  <a:r>
                    <a:rPr lang="en-US" sz="2800" kern="100" dirty="0">
                      <a:solidFill>
                        <a:srgbClr val="000000"/>
                      </a:solidFill>
                      <a:effectLst/>
                      <a:latin typeface="Montserrat" panose="00000500000000000000" pitchFamily="2" charset="-52"/>
                      <a:ea typeface="Calibri" panose="020F0502020204030204" pitchFamily="34" charset="0"/>
                      <a:cs typeface="Times New Roman" panose="02020603050405020304" pitchFamily="18" charset="0"/>
                    </a:rPr>
                    <a:t>, </a:t>
                  </a:r>
                  <a14:m>
                    <m:oMath xmlns:m="http://schemas.openxmlformats.org/officeDocument/2006/math">
                      <m:r>
                        <a:rPr lang="en-US"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ar-AE" sz="2800" i="1" kern="100">
                              <a:effectLst/>
                              <a:latin typeface="Cambria Math" panose="02040503050406030204" pitchFamily="18" charset="0"/>
                              <a:ea typeface="Calibri" panose="020F0502020204030204" pitchFamily="34" charset="0"/>
                              <a:cs typeface="Times New Roman" panose="02020603050405020304" pitchFamily="18" charset="0"/>
                            </a:rPr>
                          </m:ctrlPr>
                        </m:accPr>
                        <m:e>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5</m:t>
                          </m:r>
                        </m:e>
                      </m:acc>
                    </m:oMath>
                  </a14:m>
                  <a:r>
                    <a:rPr lang="ar-AE" sz="2800" kern="100" dirty="0">
                      <a:solidFill>
                        <a:srgbClr val="000000"/>
                      </a:solidFill>
                      <a:effectLst/>
                      <a:latin typeface="Montserrat" panose="00000500000000000000" pitchFamily="2" charset="-52"/>
                      <a:ea typeface="Calibri" panose="020F0502020204030204" pitchFamily="34" charset="0"/>
                      <a:cs typeface="Times New Roman" panose="02020603050405020304" pitchFamily="18" charset="0"/>
                    </a:rPr>
                    <a:t>:</a:t>
                  </a:r>
                  <a:endParaRPr lang="ar-AE" sz="2800" kern="100" dirty="0">
                    <a:effectLst/>
                    <a:latin typeface="Montserrat" panose="00000500000000000000" pitchFamily="2" charset="-52"/>
                    <a:ea typeface="Calibri" panose="020F0502020204030204" pitchFamily="34" charset="0"/>
                    <a:cs typeface="Times New Roman" panose="02020603050405020304" pitchFamily="18" charset="0"/>
                  </a:endParaRPr>
                </a:p>
                <a:p>
                  <a:pPr marR="19050" indent="540385" algn="ctr">
                    <a:lnSpc>
                      <a:spcPct val="125000"/>
                    </a:lnSpc>
                    <a:spcBef>
                      <a:spcPts val="1200"/>
                    </a:spcBef>
                    <a:spcAft>
                      <a:spcPts val="1200"/>
                    </a:spcAft>
                  </a:pPr>
                  <a14:m>
                    <m:oMathPara xmlns:m="http://schemas.openxmlformats.org/officeDocument/2006/math">
                      <m:oMathParaPr>
                        <m:jc m:val="centerGroup"/>
                      </m:oMathParaPr>
                      <m:oMath xmlns:m="http://schemas.openxmlformats.org/officeDocument/2006/math">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𝑝</m:t>
                        </m:r>
                        <m:d>
                          <m:dPr>
                            <m:ctrlPr>
                              <a:rPr lang="ar-AE" sz="2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e>
                        </m:d>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ar-AE" sz="2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15</m:t>
                            </m:r>
                          </m:num>
                          <m:den>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15</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25</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30</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20</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10</m:t>
                            </m:r>
                          </m:den>
                        </m:f>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15</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ar-AE" sz="2800" kern="100" dirty="0">
                    <a:effectLst/>
                    <a:latin typeface="Montserrat" panose="00000500000000000000" pitchFamily="2" charset="-52"/>
                    <a:ea typeface="Calibri" panose="020F0502020204030204" pitchFamily="34" charset="0"/>
                    <a:cs typeface="Times New Roman" panose="02020603050405020304" pitchFamily="18" charset="0"/>
                  </a:endParaRPr>
                </a:p>
                <a:p>
                  <a:pPr marR="19050" indent="540385" algn="ctr">
                    <a:lnSpc>
                      <a:spcPct val="125000"/>
                    </a:lnSpc>
                    <a:spcBef>
                      <a:spcPts val="1200"/>
                    </a:spcBef>
                    <a:spcAft>
                      <a:spcPts val="1200"/>
                    </a:spcAft>
                  </a:pPr>
                  <a14:m>
                    <m:oMathPara xmlns:m="http://schemas.openxmlformats.org/officeDocument/2006/math">
                      <m:oMathParaPr>
                        <m:jc m:val="centerGroup"/>
                      </m:oMathParaPr>
                      <m:oMath xmlns:m="http://schemas.openxmlformats.org/officeDocument/2006/math">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𝑝</m:t>
                        </m:r>
                        <m:d>
                          <m:dPr>
                            <m:ctrlPr>
                              <a:rPr lang="ar-AE" sz="2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e>
                        </m:d>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ar-AE" sz="2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25</m:t>
                            </m:r>
                          </m:num>
                          <m:den>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15</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25</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30</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20</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10</m:t>
                            </m:r>
                          </m:den>
                        </m:f>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25</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ar-AE" sz="2800" kern="100" dirty="0">
                    <a:effectLst/>
                    <a:latin typeface="Montserrat" panose="00000500000000000000" pitchFamily="2" charset="-52"/>
                    <a:ea typeface="Calibri" panose="020F0502020204030204" pitchFamily="34" charset="0"/>
                    <a:cs typeface="Times New Roman" panose="02020603050405020304" pitchFamily="18" charset="0"/>
                  </a:endParaRPr>
                </a:p>
                <a:p>
                  <a:pPr marR="19050" indent="540385" algn="ctr">
                    <a:lnSpc>
                      <a:spcPct val="125000"/>
                    </a:lnSpc>
                    <a:spcBef>
                      <a:spcPts val="1200"/>
                    </a:spcBef>
                    <a:spcAft>
                      <a:spcPts val="1200"/>
                    </a:spcAft>
                  </a:pPr>
                  <a14:m>
                    <m:oMathPara xmlns:m="http://schemas.openxmlformats.org/officeDocument/2006/math">
                      <m:oMathParaPr>
                        <m:jc m:val="centerGroup"/>
                      </m:oMathParaPr>
                      <m:oMath xmlns:m="http://schemas.openxmlformats.org/officeDocument/2006/math">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𝑝</m:t>
                        </m:r>
                        <m:d>
                          <m:dPr>
                            <m:ctrlPr>
                              <a:rPr lang="ar-AE" sz="2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3</m:t>
                            </m:r>
                          </m:e>
                        </m:d>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ar-AE" sz="2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30</m:t>
                            </m:r>
                          </m:num>
                          <m:den>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15</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25</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30</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20</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10</m:t>
                            </m:r>
                          </m:den>
                        </m:f>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30</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ar-AE" sz="2800" kern="100" dirty="0">
                    <a:effectLst/>
                    <a:latin typeface="Montserrat" panose="00000500000000000000" pitchFamily="2" charset="-52"/>
                    <a:ea typeface="Calibri" panose="020F0502020204030204" pitchFamily="34" charset="0"/>
                    <a:cs typeface="Times New Roman" panose="02020603050405020304" pitchFamily="18" charset="0"/>
                  </a:endParaRPr>
                </a:p>
                <a:p>
                  <a:pPr marR="19050" indent="540385" algn="ctr">
                    <a:lnSpc>
                      <a:spcPct val="125000"/>
                    </a:lnSpc>
                    <a:spcBef>
                      <a:spcPts val="1200"/>
                    </a:spcBef>
                    <a:spcAft>
                      <a:spcPts val="1200"/>
                    </a:spcAft>
                  </a:pPr>
                  <a14:m>
                    <m:oMathPara xmlns:m="http://schemas.openxmlformats.org/officeDocument/2006/math">
                      <m:oMathParaPr>
                        <m:jc m:val="centerGroup"/>
                      </m:oMathParaPr>
                      <m:oMath xmlns:m="http://schemas.openxmlformats.org/officeDocument/2006/math">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𝑝</m:t>
                        </m:r>
                        <m:d>
                          <m:dPr>
                            <m:ctrlPr>
                              <a:rPr lang="ar-AE" sz="2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4</m:t>
                            </m:r>
                          </m:e>
                        </m:d>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ar-AE" sz="2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20</m:t>
                            </m:r>
                          </m:num>
                          <m:den>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15</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25</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30</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20</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10</m:t>
                            </m:r>
                          </m:den>
                        </m:f>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20</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ar-AE" sz="2800" kern="100" dirty="0">
                    <a:effectLst/>
                    <a:latin typeface="Montserrat" panose="00000500000000000000" pitchFamily="2" charset="-52"/>
                    <a:ea typeface="Calibri" panose="020F0502020204030204" pitchFamily="34" charset="0"/>
                    <a:cs typeface="Times New Roman" panose="02020603050405020304" pitchFamily="18" charset="0"/>
                  </a:endParaRPr>
                </a:p>
                <a:p>
                  <a:pPr marR="19050" indent="540385" algn="ctr">
                    <a:lnSpc>
                      <a:spcPct val="125000"/>
                    </a:lnSpc>
                    <a:spcBef>
                      <a:spcPts val="1200"/>
                    </a:spcBef>
                    <a:spcAft>
                      <a:spcPts val="1200"/>
                    </a:spcAft>
                  </a:pPr>
                  <a14:m>
                    <m:oMathPara xmlns:m="http://schemas.openxmlformats.org/officeDocument/2006/math">
                      <m:oMathParaPr>
                        <m:jc m:val="centerGroup"/>
                      </m:oMathParaPr>
                      <m:oMath xmlns:m="http://schemas.openxmlformats.org/officeDocument/2006/math">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𝑝</m:t>
                        </m:r>
                        <m:d>
                          <m:dPr>
                            <m:ctrlPr>
                              <a:rPr lang="ar-AE" sz="2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5</m:t>
                            </m:r>
                          </m:e>
                        </m:d>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ar-AE" sz="2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10</m:t>
                            </m:r>
                          </m:num>
                          <m:den>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15</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25</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30</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20</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10</m:t>
                            </m:r>
                          </m:den>
                        </m:f>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10</m:t>
                        </m:r>
                        <m:r>
                          <a:rPr lang="ar-AE" sz="28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ar-AE" sz="2800" kern="100" dirty="0">
                    <a:effectLst/>
                    <a:latin typeface="Montserrat" panose="00000500000000000000" pitchFamily="2" charset="-52"/>
                    <a:ea typeface="Calibri" panose="020F0502020204030204" pitchFamily="34" charset="0"/>
                    <a:cs typeface="Times New Roman" panose="02020603050405020304" pitchFamily="18" charset="0"/>
                  </a:endParaRPr>
                </a:p>
                <a:p>
                  <a:pPr marL="0" lvl="0" indent="0" algn="l">
                    <a:lnSpc>
                      <a:spcPts val="3920"/>
                    </a:lnSpc>
                    <a:spcBef>
                      <a:spcPct val="0"/>
                    </a:spcBef>
                  </a:pPr>
                  <a:endParaRPr lang="en-US" sz="2800" u="none" dirty="0">
                    <a:solidFill>
                      <a:srgbClr val="2B2B2B"/>
                    </a:solidFill>
                    <a:latin typeface="Montserrat"/>
                  </a:endParaRPr>
                </a:p>
              </p:txBody>
            </p:sp>
          </mc:Choice>
          <mc:Fallback xmlns="">
            <p:sp>
              <p:nvSpPr>
                <p:cNvPr id="11" name="TextBox 11"/>
                <p:cNvSpPr txBox="1">
                  <a:spLocks noRot="1" noChangeAspect="1" noMove="1" noResize="1" noEditPoints="1" noAdjustHandles="1" noChangeArrowheads="1" noChangeShapeType="1" noTextEdit="1"/>
                </p:cNvSpPr>
                <p:nvPr/>
              </p:nvSpPr>
              <p:spPr>
                <a:xfrm>
                  <a:off x="304800" y="-4315446"/>
                  <a:ext cx="21031200" cy="11572821"/>
                </a:xfrm>
                <a:prstGeom prst="rect">
                  <a:avLst/>
                </a:prstGeom>
                <a:blipFill>
                  <a:blip r:embed="rId2"/>
                  <a:stretch>
                    <a:fillRect l="-1352" t="-492" r="-1236"/>
                  </a:stretch>
                </a:blipFill>
              </p:spPr>
              <p:txBody>
                <a:bodyPr/>
                <a:lstStyle/>
                <a:p>
                  <a:r>
                    <a:rPr lang="LID4096">
                      <a:noFill/>
                    </a:rPr>
                    <a:t> </a:t>
                  </a:r>
                </a:p>
              </p:txBody>
            </p:sp>
          </mc:Fallback>
        </mc:AlternateContent>
      </p:grpSp>
    </p:spTree>
    <p:extLst>
      <p:ext uri="{BB962C8B-B14F-4D97-AF65-F5344CB8AC3E}">
        <p14:creationId xmlns:p14="http://schemas.microsoft.com/office/powerpoint/2010/main" val="16266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8483139" y="-2447914"/>
            <a:ext cx="5334494" cy="4895828"/>
          </a:xfrm>
          <a:prstGeom prst="rect">
            <a:avLst/>
          </a:prstGeom>
        </p:spPr>
      </p:pic>
      <p:sp>
        <p:nvSpPr>
          <p:cNvPr id="6" name="TextBox 6"/>
          <p:cNvSpPr txBox="1"/>
          <p:nvPr/>
        </p:nvSpPr>
        <p:spPr>
          <a:xfrm>
            <a:off x="1534172" y="1485900"/>
            <a:ext cx="7746986" cy="434991"/>
          </a:xfrm>
          <a:prstGeom prst="rect">
            <a:avLst/>
          </a:prstGeom>
        </p:spPr>
        <p:txBody>
          <a:bodyPr lIns="0" tIns="0" rIns="0" bIns="0" rtlCol="0" anchor="t">
            <a:spAutoFit/>
          </a:bodyPr>
          <a:lstStyle/>
          <a:p>
            <a:pPr marL="0" lvl="0" indent="0" algn="l">
              <a:lnSpc>
                <a:spcPts val="3640"/>
              </a:lnSpc>
            </a:pPr>
            <a:r>
              <a:rPr lang="ru-RU" sz="2800" dirty="0">
                <a:solidFill>
                  <a:srgbClr val="2B2B2B"/>
                </a:solidFill>
                <a:latin typeface="Montserrat"/>
              </a:rPr>
              <a:t>Тогда новая матрица будет иметь вид</a:t>
            </a:r>
            <a:r>
              <a:rPr lang="ru-RU" sz="2600" dirty="0">
                <a:solidFill>
                  <a:srgbClr val="2B2B2B"/>
                </a:solidFill>
                <a:latin typeface="Montserrat"/>
              </a:rPr>
              <a:t>:</a:t>
            </a:r>
            <a:endParaRPr lang="en-US" sz="2600" u="none" dirty="0">
              <a:solidFill>
                <a:srgbClr val="2B2B2B"/>
              </a:solidFill>
              <a:latin typeface="Montserrat"/>
            </a:endParaRPr>
          </a:p>
        </p:txBody>
      </p:sp>
      <p:graphicFrame>
        <p:nvGraphicFramePr>
          <p:cNvPr id="8" name="Таблица 7">
            <a:extLst>
              <a:ext uri="{FF2B5EF4-FFF2-40B4-BE49-F238E27FC236}">
                <a16:creationId xmlns:a16="http://schemas.microsoft.com/office/drawing/2014/main" id="{465838B1-8543-83BB-A06B-2B1D58F1B334}"/>
              </a:ext>
            </a:extLst>
          </p:cNvPr>
          <p:cNvGraphicFramePr>
            <a:graphicFrameLocks noGrp="1"/>
          </p:cNvGraphicFramePr>
          <p:nvPr>
            <p:extLst>
              <p:ext uri="{D42A27DB-BD31-4B8C-83A1-F6EECF244321}">
                <p14:modId xmlns:p14="http://schemas.microsoft.com/office/powerpoint/2010/main" val="2182491770"/>
              </p:ext>
            </p:extLst>
          </p:nvPr>
        </p:nvGraphicFramePr>
        <p:xfrm>
          <a:off x="990601" y="3044672"/>
          <a:ext cx="16306797" cy="5620066"/>
        </p:xfrm>
        <a:graphic>
          <a:graphicData uri="http://schemas.openxmlformats.org/drawingml/2006/table">
            <a:tbl>
              <a:tblPr>
                <a:tableStyleId>{5940675A-B579-460E-94D1-54222C63F5DA}</a:tableStyleId>
              </a:tblPr>
              <a:tblGrid>
                <a:gridCol w="5282483">
                  <a:extLst>
                    <a:ext uri="{9D8B030D-6E8A-4147-A177-3AD203B41FA5}">
                      <a16:colId xmlns:a16="http://schemas.microsoft.com/office/drawing/2014/main" val="2508910656"/>
                    </a:ext>
                  </a:extLst>
                </a:gridCol>
                <a:gridCol w="2204864">
                  <a:extLst>
                    <a:ext uri="{9D8B030D-6E8A-4147-A177-3AD203B41FA5}">
                      <a16:colId xmlns:a16="http://schemas.microsoft.com/office/drawing/2014/main" val="3232671242"/>
                    </a:ext>
                  </a:extLst>
                </a:gridCol>
                <a:gridCol w="1763890">
                  <a:extLst>
                    <a:ext uri="{9D8B030D-6E8A-4147-A177-3AD203B41FA5}">
                      <a16:colId xmlns:a16="http://schemas.microsoft.com/office/drawing/2014/main" val="3108082805"/>
                    </a:ext>
                  </a:extLst>
                </a:gridCol>
                <a:gridCol w="1763890">
                  <a:extLst>
                    <a:ext uri="{9D8B030D-6E8A-4147-A177-3AD203B41FA5}">
                      <a16:colId xmlns:a16="http://schemas.microsoft.com/office/drawing/2014/main" val="836764333"/>
                    </a:ext>
                  </a:extLst>
                </a:gridCol>
                <a:gridCol w="1763890">
                  <a:extLst>
                    <a:ext uri="{9D8B030D-6E8A-4147-A177-3AD203B41FA5}">
                      <a16:colId xmlns:a16="http://schemas.microsoft.com/office/drawing/2014/main" val="2332047559"/>
                    </a:ext>
                  </a:extLst>
                </a:gridCol>
                <a:gridCol w="1763890">
                  <a:extLst>
                    <a:ext uri="{9D8B030D-6E8A-4147-A177-3AD203B41FA5}">
                      <a16:colId xmlns:a16="http://schemas.microsoft.com/office/drawing/2014/main" val="3431301318"/>
                    </a:ext>
                  </a:extLst>
                </a:gridCol>
                <a:gridCol w="1763890">
                  <a:extLst>
                    <a:ext uri="{9D8B030D-6E8A-4147-A177-3AD203B41FA5}">
                      <a16:colId xmlns:a16="http://schemas.microsoft.com/office/drawing/2014/main" val="1822342608"/>
                    </a:ext>
                  </a:extLst>
                </a:gridCol>
              </a:tblGrid>
              <a:tr h="690396">
                <a:tc>
                  <a:txBody>
                    <a:bodyPr/>
                    <a:lstStyle/>
                    <a:p>
                      <a:pPr algn="l" fontAlgn="b"/>
                      <a:endParaRPr lang="ru-BY" sz="2800" b="0" i="0" u="none" strike="noStrike" dirty="0">
                        <a:solidFill>
                          <a:srgbClr val="000000"/>
                        </a:solidFill>
                        <a:effectLst/>
                        <a:latin typeface="Montserrat" panose="00000500000000000000" pitchFamily="2" charset="-52"/>
                      </a:endParaRPr>
                    </a:p>
                  </a:txBody>
                  <a:tcPr marL="7620" marR="7620" marT="7620" marB="0" anchor="b"/>
                </a:tc>
                <a:tc>
                  <a:txBody>
                    <a:bodyPr/>
                    <a:lstStyle/>
                    <a:p>
                      <a:pPr algn="l" fontAlgn="b"/>
                      <a:endParaRPr lang="ru-BY" sz="2800" b="0" i="0" u="none" strike="noStrike">
                        <a:solidFill>
                          <a:srgbClr val="000000"/>
                        </a:solidFill>
                        <a:effectLst/>
                        <a:latin typeface="Montserrat" panose="00000500000000000000" pitchFamily="2" charset="-52"/>
                      </a:endParaRPr>
                    </a:p>
                  </a:txBody>
                  <a:tcPr marL="7620" marR="7620" marT="7620" marB="0" anchor="b"/>
                </a:tc>
                <a:tc gridSpan="5">
                  <a:txBody>
                    <a:bodyPr/>
                    <a:lstStyle/>
                    <a:p>
                      <a:pPr algn="ctr" fontAlgn="ctr"/>
                      <a:r>
                        <a:rPr lang="ru-RU" sz="2800" b="1" u="none" strike="noStrike" dirty="0">
                          <a:effectLst/>
                          <a:latin typeface="Montserrat" panose="00000500000000000000" pitchFamily="2" charset="-52"/>
                        </a:rPr>
                        <a:t>Возможный спрос</a:t>
                      </a:r>
                      <a:endParaRPr lang="ru-RU" sz="2800" b="1" i="0" u="none" strike="noStrike" dirty="0">
                        <a:solidFill>
                          <a:srgbClr val="000000"/>
                        </a:solidFill>
                        <a:effectLst/>
                        <a:latin typeface="Montserrat" panose="00000500000000000000" pitchFamily="2" charset="-52"/>
                      </a:endParaRPr>
                    </a:p>
                  </a:txBody>
                  <a:tcPr marL="7620" marR="7620" marT="7620" marB="0" anchor="ctr"/>
                </a:tc>
                <a:tc hMerge="1">
                  <a:txBody>
                    <a:bodyPr/>
                    <a:lstStyle/>
                    <a:p>
                      <a:endParaRPr lang="LID4096"/>
                    </a:p>
                  </a:txBody>
                  <a:tcPr/>
                </a:tc>
                <a:tc hMerge="1">
                  <a:txBody>
                    <a:bodyPr/>
                    <a:lstStyle/>
                    <a:p>
                      <a:endParaRPr lang="LID4096"/>
                    </a:p>
                  </a:txBody>
                  <a:tcPr/>
                </a:tc>
                <a:tc hMerge="1">
                  <a:txBody>
                    <a:bodyPr/>
                    <a:lstStyle/>
                    <a:p>
                      <a:endParaRPr lang="LID4096"/>
                    </a:p>
                  </a:txBody>
                  <a:tcPr/>
                </a:tc>
                <a:tc hMerge="1">
                  <a:txBody>
                    <a:bodyPr/>
                    <a:lstStyle/>
                    <a:p>
                      <a:endParaRPr lang="LID4096"/>
                    </a:p>
                  </a:txBody>
                  <a:tcPr/>
                </a:tc>
                <a:extLst>
                  <a:ext uri="{0D108BD9-81ED-4DB2-BD59-A6C34878D82A}">
                    <a16:rowId xmlns:a16="http://schemas.microsoft.com/office/drawing/2014/main" val="3671319962"/>
                  </a:ext>
                </a:extLst>
              </a:tr>
              <a:tr h="787294">
                <a:tc rowSpan="6">
                  <a:txBody>
                    <a:bodyPr/>
                    <a:lstStyle/>
                    <a:p>
                      <a:pPr algn="ctr" fontAlgn="ctr"/>
                      <a:r>
                        <a:rPr lang="ru-RU" sz="2800" b="1" u="none" strike="noStrike" dirty="0">
                          <a:effectLst/>
                          <a:latin typeface="Montserrat" panose="00000500000000000000" pitchFamily="2" charset="-52"/>
                        </a:rPr>
                        <a:t>Варианты заказа(альтернативы)</a:t>
                      </a:r>
                      <a:endParaRPr lang="ru-RU" sz="2800" b="1"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3200" u="none" strike="noStrike" dirty="0">
                          <a:effectLst/>
                          <a:latin typeface="Montserrat" panose="00000500000000000000" pitchFamily="2" charset="-52"/>
                        </a:rPr>
                        <a:t> </a:t>
                      </a:r>
                      <a:endParaRPr lang="ru-BY" sz="3200" b="1"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en-US" sz="2800" b="1" u="none" strike="noStrike" dirty="0">
                          <a:effectLst/>
                          <a:latin typeface="Montserrat" panose="00000500000000000000" pitchFamily="2" charset="-52"/>
                        </a:rPr>
                        <a:t>s</a:t>
                      </a:r>
                      <a:r>
                        <a:rPr lang="en-US" sz="2800" b="1" u="none" strike="noStrike" baseline="-25000" dirty="0">
                          <a:effectLst/>
                          <a:latin typeface="Montserrat" panose="00000500000000000000" pitchFamily="2" charset="-52"/>
                        </a:rPr>
                        <a:t>1</a:t>
                      </a:r>
                      <a:r>
                        <a:rPr lang="en-US" sz="2800" b="1" u="none" strike="noStrike" dirty="0">
                          <a:effectLst/>
                          <a:latin typeface="Montserrat" panose="00000500000000000000" pitchFamily="2" charset="-52"/>
                        </a:rPr>
                        <a:t>(8)</a:t>
                      </a:r>
                      <a:endParaRPr lang="en-US" sz="2800" b="1"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en-US" sz="2800" b="1" u="none" strike="noStrike" dirty="0">
                          <a:effectLst/>
                          <a:latin typeface="Montserrat" panose="00000500000000000000" pitchFamily="2" charset="-52"/>
                        </a:rPr>
                        <a:t>s</a:t>
                      </a:r>
                      <a:r>
                        <a:rPr lang="en-US" sz="2800" b="1" u="none" strike="noStrike" baseline="-25000" dirty="0">
                          <a:effectLst/>
                          <a:latin typeface="Montserrat" panose="00000500000000000000" pitchFamily="2" charset="-52"/>
                        </a:rPr>
                        <a:t>2</a:t>
                      </a:r>
                      <a:r>
                        <a:rPr lang="en-US" sz="2800" b="1" u="none" strike="noStrike" dirty="0">
                          <a:effectLst/>
                          <a:latin typeface="Montserrat" panose="00000500000000000000" pitchFamily="2" charset="-52"/>
                        </a:rPr>
                        <a:t>(9)</a:t>
                      </a:r>
                      <a:endParaRPr lang="en-US" sz="2800" b="1"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en-US" sz="2800" b="1" u="none" strike="noStrike" dirty="0">
                          <a:effectLst/>
                          <a:latin typeface="Montserrat" panose="00000500000000000000" pitchFamily="2" charset="-52"/>
                        </a:rPr>
                        <a:t>s</a:t>
                      </a:r>
                      <a:r>
                        <a:rPr lang="en-US" sz="2800" b="1" u="none" strike="noStrike" baseline="-25000" dirty="0">
                          <a:effectLst/>
                          <a:latin typeface="Montserrat" panose="00000500000000000000" pitchFamily="2" charset="-52"/>
                        </a:rPr>
                        <a:t>3</a:t>
                      </a:r>
                      <a:r>
                        <a:rPr lang="en-US" sz="2800" b="1" u="none" strike="noStrike" dirty="0">
                          <a:effectLst/>
                          <a:latin typeface="Montserrat" panose="00000500000000000000" pitchFamily="2" charset="-52"/>
                        </a:rPr>
                        <a:t>(10)</a:t>
                      </a:r>
                      <a:endParaRPr lang="en-US" sz="2800" b="1"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en-US" sz="2800" b="1" u="none" strike="noStrike" dirty="0">
                          <a:effectLst/>
                          <a:latin typeface="Montserrat" panose="00000500000000000000" pitchFamily="2" charset="-52"/>
                        </a:rPr>
                        <a:t>s</a:t>
                      </a:r>
                      <a:r>
                        <a:rPr lang="en-US" sz="2800" b="1" u="none" strike="noStrike" baseline="-25000" dirty="0">
                          <a:effectLst/>
                          <a:latin typeface="Montserrat" panose="00000500000000000000" pitchFamily="2" charset="-52"/>
                        </a:rPr>
                        <a:t>4</a:t>
                      </a:r>
                      <a:r>
                        <a:rPr lang="en-US" sz="2800" b="1" u="none" strike="noStrike" dirty="0">
                          <a:effectLst/>
                          <a:latin typeface="Montserrat" panose="00000500000000000000" pitchFamily="2" charset="-52"/>
                        </a:rPr>
                        <a:t>(11)</a:t>
                      </a:r>
                      <a:endParaRPr lang="en-US" sz="2800" b="1"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en-US" sz="2800" b="1" u="none" strike="noStrike" dirty="0">
                          <a:effectLst/>
                          <a:latin typeface="Montserrat" panose="00000500000000000000" pitchFamily="2" charset="-52"/>
                        </a:rPr>
                        <a:t>s</a:t>
                      </a:r>
                      <a:r>
                        <a:rPr lang="en-US" sz="2800" b="1" u="none" strike="noStrike" baseline="-25000" dirty="0">
                          <a:effectLst/>
                          <a:latin typeface="Montserrat" panose="00000500000000000000" pitchFamily="2" charset="-52"/>
                        </a:rPr>
                        <a:t>5</a:t>
                      </a:r>
                      <a:r>
                        <a:rPr lang="en-US" sz="2800" b="1" u="none" strike="noStrike" dirty="0">
                          <a:effectLst/>
                          <a:latin typeface="Montserrat" panose="00000500000000000000" pitchFamily="2" charset="-52"/>
                        </a:rPr>
                        <a:t>(12)</a:t>
                      </a:r>
                      <a:endParaRPr lang="en-US" sz="2800" b="1" i="0" u="none" strike="noStrike" dirty="0">
                        <a:solidFill>
                          <a:srgbClr val="000000"/>
                        </a:solidFill>
                        <a:effectLst/>
                        <a:latin typeface="Montserrat" panose="00000500000000000000" pitchFamily="2" charset="-52"/>
                      </a:endParaRPr>
                    </a:p>
                  </a:txBody>
                  <a:tcPr marL="7620" marR="7620" marT="7620" marB="0" anchor="ctr"/>
                </a:tc>
                <a:extLst>
                  <a:ext uri="{0D108BD9-81ED-4DB2-BD59-A6C34878D82A}">
                    <a16:rowId xmlns:a16="http://schemas.microsoft.com/office/drawing/2014/main" val="910477266"/>
                  </a:ext>
                </a:extLst>
              </a:tr>
              <a:tr h="690396">
                <a:tc vMerge="1">
                  <a:txBody>
                    <a:bodyPr/>
                    <a:lstStyle/>
                    <a:p>
                      <a:endParaRPr lang="LID4096"/>
                    </a:p>
                  </a:txBody>
                  <a:tcPr/>
                </a:tc>
                <a:tc>
                  <a:txBody>
                    <a:bodyPr/>
                    <a:lstStyle/>
                    <a:p>
                      <a:pPr algn="ctr" fontAlgn="ctr"/>
                      <a:r>
                        <a:rPr lang="en-US" sz="2800" b="1" u="none" strike="noStrike" dirty="0">
                          <a:effectLst/>
                          <a:latin typeface="Montserrat" panose="00000500000000000000" pitchFamily="2" charset="-52"/>
                        </a:rPr>
                        <a:t>a</a:t>
                      </a:r>
                      <a:r>
                        <a:rPr lang="en-US" sz="2800" b="1" u="none" strike="noStrike" baseline="-25000" dirty="0">
                          <a:effectLst/>
                          <a:latin typeface="Montserrat" panose="00000500000000000000" pitchFamily="2" charset="-52"/>
                        </a:rPr>
                        <a:t>1</a:t>
                      </a:r>
                      <a:r>
                        <a:rPr lang="en-US" sz="2800" b="1" u="none" strike="noStrike" dirty="0">
                          <a:effectLst/>
                          <a:latin typeface="Montserrat" panose="00000500000000000000" pitchFamily="2" charset="-52"/>
                        </a:rPr>
                        <a:t>(8)</a:t>
                      </a:r>
                      <a:endParaRPr lang="en-US" sz="2800" b="1"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32</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32</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32</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32</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32</a:t>
                      </a:r>
                      <a:endParaRPr lang="ru-BY" sz="2800" b="0" i="0" u="none" strike="noStrike">
                        <a:solidFill>
                          <a:srgbClr val="000000"/>
                        </a:solidFill>
                        <a:effectLst/>
                        <a:latin typeface="Montserrat" panose="00000500000000000000" pitchFamily="2" charset="-52"/>
                      </a:endParaRPr>
                    </a:p>
                  </a:txBody>
                  <a:tcPr marL="7620" marR="7620" marT="7620" marB="0" anchor="ctr"/>
                </a:tc>
                <a:extLst>
                  <a:ext uri="{0D108BD9-81ED-4DB2-BD59-A6C34878D82A}">
                    <a16:rowId xmlns:a16="http://schemas.microsoft.com/office/drawing/2014/main" val="3166571992"/>
                  </a:ext>
                </a:extLst>
              </a:tr>
              <a:tr h="690396">
                <a:tc vMerge="1">
                  <a:txBody>
                    <a:bodyPr/>
                    <a:lstStyle/>
                    <a:p>
                      <a:endParaRPr lang="LID4096"/>
                    </a:p>
                  </a:txBody>
                  <a:tcPr/>
                </a:tc>
                <a:tc>
                  <a:txBody>
                    <a:bodyPr/>
                    <a:lstStyle/>
                    <a:p>
                      <a:pPr algn="ctr" fontAlgn="ctr"/>
                      <a:r>
                        <a:rPr lang="en-US" sz="2800" b="1" u="none" strike="noStrike" dirty="0">
                          <a:effectLst/>
                          <a:latin typeface="Montserrat" panose="00000500000000000000" pitchFamily="2" charset="-52"/>
                        </a:rPr>
                        <a:t>a</a:t>
                      </a:r>
                      <a:r>
                        <a:rPr lang="en-US" sz="2800" b="1" u="none" strike="noStrike" baseline="-25000" dirty="0">
                          <a:effectLst/>
                          <a:latin typeface="Montserrat" panose="00000500000000000000" pitchFamily="2" charset="-52"/>
                        </a:rPr>
                        <a:t>2</a:t>
                      </a:r>
                      <a:r>
                        <a:rPr lang="en-US" sz="2800" b="1" u="none" strike="noStrike" dirty="0">
                          <a:effectLst/>
                          <a:latin typeface="Montserrat" panose="00000500000000000000" pitchFamily="2" charset="-52"/>
                        </a:rPr>
                        <a:t>(9)</a:t>
                      </a:r>
                      <a:endParaRPr lang="en-US" sz="2800" b="1"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29</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36</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36</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36</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36</a:t>
                      </a:r>
                      <a:endParaRPr lang="ru-BY" sz="2800" b="0" i="0" u="none" strike="noStrike">
                        <a:solidFill>
                          <a:srgbClr val="000000"/>
                        </a:solidFill>
                        <a:effectLst/>
                        <a:latin typeface="Montserrat" panose="00000500000000000000" pitchFamily="2" charset="-52"/>
                      </a:endParaRPr>
                    </a:p>
                  </a:txBody>
                  <a:tcPr marL="7620" marR="7620" marT="7620" marB="0" anchor="ctr"/>
                </a:tc>
                <a:extLst>
                  <a:ext uri="{0D108BD9-81ED-4DB2-BD59-A6C34878D82A}">
                    <a16:rowId xmlns:a16="http://schemas.microsoft.com/office/drawing/2014/main" val="981292438"/>
                  </a:ext>
                </a:extLst>
              </a:tr>
              <a:tr h="690396">
                <a:tc vMerge="1">
                  <a:txBody>
                    <a:bodyPr/>
                    <a:lstStyle/>
                    <a:p>
                      <a:endParaRPr lang="LID4096"/>
                    </a:p>
                  </a:txBody>
                  <a:tcPr/>
                </a:tc>
                <a:tc>
                  <a:txBody>
                    <a:bodyPr/>
                    <a:lstStyle/>
                    <a:p>
                      <a:pPr algn="ctr" fontAlgn="ctr"/>
                      <a:r>
                        <a:rPr lang="en-US" sz="2800" b="1" u="none" strike="noStrike" dirty="0">
                          <a:effectLst/>
                          <a:latin typeface="Montserrat" panose="00000500000000000000" pitchFamily="2" charset="-52"/>
                        </a:rPr>
                        <a:t>a</a:t>
                      </a:r>
                      <a:r>
                        <a:rPr lang="en-US" sz="2800" b="1" u="none" strike="noStrike" baseline="-25000" dirty="0">
                          <a:effectLst/>
                          <a:latin typeface="Montserrat" panose="00000500000000000000" pitchFamily="2" charset="-52"/>
                        </a:rPr>
                        <a:t>3</a:t>
                      </a:r>
                      <a:r>
                        <a:rPr lang="en-US" sz="2800" b="1" u="none" strike="noStrike" dirty="0">
                          <a:effectLst/>
                          <a:latin typeface="Montserrat" panose="00000500000000000000" pitchFamily="2" charset="-52"/>
                        </a:rPr>
                        <a:t>(10)</a:t>
                      </a:r>
                      <a:endParaRPr lang="en-US" sz="2800" b="1"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26</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33</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40</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40</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40</a:t>
                      </a:r>
                      <a:endParaRPr lang="ru-BY" sz="2800" b="0" i="0" u="none" strike="noStrike">
                        <a:solidFill>
                          <a:srgbClr val="000000"/>
                        </a:solidFill>
                        <a:effectLst/>
                        <a:latin typeface="Montserrat" panose="00000500000000000000" pitchFamily="2" charset="-52"/>
                      </a:endParaRPr>
                    </a:p>
                  </a:txBody>
                  <a:tcPr marL="7620" marR="7620" marT="7620" marB="0" anchor="ctr"/>
                </a:tc>
                <a:extLst>
                  <a:ext uri="{0D108BD9-81ED-4DB2-BD59-A6C34878D82A}">
                    <a16:rowId xmlns:a16="http://schemas.microsoft.com/office/drawing/2014/main" val="826335821"/>
                  </a:ext>
                </a:extLst>
              </a:tr>
              <a:tr h="690396">
                <a:tc vMerge="1">
                  <a:txBody>
                    <a:bodyPr/>
                    <a:lstStyle/>
                    <a:p>
                      <a:endParaRPr lang="LID4096"/>
                    </a:p>
                  </a:txBody>
                  <a:tcPr/>
                </a:tc>
                <a:tc>
                  <a:txBody>
                    <a:bodyPr/>
                    <a:lstStyle/>
                    <a:p>
                      <a:pPr algn="ctr" fontAlgn="ctr"/>
                      <a:r>
                        <a:rPr lang="en-US" sz="2800" b="1" u="none" strike="noStrike" dirty="0">
                          <a:effectLst/>
                          <a:latin typeface="Montserrat" panose="00000500000000000000" pitchFamily="2" charset="-52"/>
                        </a:rPr>
                        <a:t>a</a:t>
                      </a:r>
                      <a:r>
                        <a:rPr lang="en-US" sz="2800" b="1" u="none" strike="noStrike" baseline="-25000" dirty="0">
                          <a:effectLst/>
                          <a:latin typeface="Montserrat" panose="00000500000000000000" pitchFamily="2" charset="-52"/>
                        </a:rPr>
                        <a:t>4</a:t>
                      </a:r>
                      <a:r>
                        <a:rPr lang="en-US" sz="2800" b="1" u="none" strike="noStrike" dirty="0">
                          <a:effectLst/>
                          <a:latin typeface="Montserrat" panose="00000500000000000000" pitchFamily="2" charset="-52"/>
                        </a:rPr>
                        <a:t>(11)</a:t>
                      </a:r>
                      <a:endParaRPr lang="en-US" sz="2800" b="1"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23</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30</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37</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44</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44</a:t>
                      </a:r>
                      <a:endParaRPr lang="ru-BY" sz="2800" b="0" i="0" u="none" strike="noStrike">
                        <a:solidFill>
                          <a:srgbClr val="000000"/>
                        </a:solidFill>
                        <a:effectLst/>
                        <a:latin typeface="Montserrat" panose="00000500000000000000" pitchFamily="2" charset="-52"/>
                      </a:endParaRPr>
                    </a:p>
                  </a:txBody>
                  <a:tcPr marL="7620" marR="7620" marT="7620" marB="0" anchor="ctr"/>
                </a:tc>
                <a:extLst>
                  <a:ext uri="{0D108BD9-81ED-4DB2-BD59-A6C34878D82A}">
                    <a16:rowId xmlns:a16="http://schemas.microsoft.com/office/drawing/2014/main" val="2374991386"/>
                  </a:ext>
                </a:extLst>
              </a:tr>
              <a:tr h="690396">
                <a:tc vMerge="1">
                  <a:txBody>
                    <a:bodyPr/>
                    <a:lstStyle/>
                    <a:p>
                      <a:endParaRPr lang="LID4096"/>
                    </a:p>
                  </a:txBody>
                  <a:tcPr/>
                </a:tc>
                <a:tc>
                  <a:txBody>
                    <a:bodyPr/>
                    <a:lstStyle/>
                    <a:p>
                      <a:pPr algn="ctr" fontAlgn="ctr"/>
                      <a:r>
                        <a:rPr lang="en-US" sz="2800" b="1" u="none" strike="noStrike" dirty="0">
                          <a:effectLst/>
                          <a:latin typeface="Montserrat" panose="00000500000000000000" pitchFamily="2" charset="-52"/>
                        </a:rPr>
                        <a:t>a</a:t>
                      </a:r>
                      <a:r>
                        <a:rPr lang="en-US" sz="2800" b="1" u="none" strike="noStrike" baseline="-25000" dirty="0">
                          <a:effectLst/>
                          <a:latin typeface="Montserrat" panose="00000500000000000000" pitchFamily="2" charset="-52"/>
                        </a:rPr>
                        <a:t>5</a:t>
                      </a:r>
                      <a:r>
                        <a:rPr lang="en-US" sz="2800" b="1" u="none" strike="noStrike" dirty="0">
                          <a:effectLst/>
                          <a:latin typeface="Montserrat" panose="00000500000000000000" pitchFamily="2" charset="-52"/>
                        </a:rPr>
                        <a:t>(12)</a:t>
                      </a:r>
                      <a:endParaRPr lang="en-US" sz="2800" b="1"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20</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27</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34</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41</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48</a:t>
                      </a:r>
                      <a:endParaRPr lang="ru-BY" sz="2800" b="0" i="0" u="none" strike="noStrike" dirty="0">
                        <a:solidFill>
                          <a:srgbClr val="000000"/>
                        </a:solidFill>
                        <a:effectLst/>
                        <a:latin typeface="Montserrat" panose="00000500000000000000" pitchFamily="2" charset="-52"/>
                      </a:endParaRPr>
                    </a:p>
                  </a:txBody>
                  <a:tcPr marL="7620" marR="7620" marT="7620" marB="0" anchor="ctr"/>
                </a:tc>
                <a:extLst>
                  <a:ext uri="{0D108BD9-81ED-4DB2-BD59-A6C34878D82A}">
                    <a16:rowId xmlns:a16="http://schemas.microsoft.com/office/drawing/2014/main" val="2237895763"/>
                  </a:ext>
                </a:extLst>
              </a:tr>
              <a:tr h="690396">
                <a:tc gridSpan="2">
                  <a:txBody>
                    <a:bodyPr/>
                    <a:lstStyle/>
                    <a:p>
                      <a:pPr algn="ctr" fontAlgn="b"/>
                      <a:r>
                        <a:rPr lang="ru-RU" sz="2800" b="1" u="none" strike="noStrike" dirty="0">
                          <a:effectLst/>
                          <a:latin typeface="Montserrat" panose="00000500000000000000" pitchFamily="2" charset="-52"/>
                        </a:rPr>
                        <a:t>Вероятность спроса </a:t>
                      </a:r>
                      <a:r>
                        <a:rPr lang="en-US" sz="2800" b="1" u="none" strike="noStrike" dirty="0">
                          <a:effectLst/>
                          <a:latin typeface="Montserrat" panose="00000500000000000000" pitchFamily="2" charset="-52"/>
                        </a:rPr>
                        <a:t>p</a:t>
                      </a:r>
                      <a:r>
                        <a:rPr lang="en-US" sz="2800" b="1" u="none" strike="noStrike" baseline="-25000" dirty="0">
                          <a:effectLst/>
                          <a:latin typeface="Montserrat" panose="00000500000000000000" pitchFamily="2" charset="-52"/>
                        </a:rPr>
                        <a:t>(j)</a:t>
                      </a:r>
                      <a:endParaRPr lang="en-US" sz="2800" b="1" i="0" u="none" strike="noStrike" dirty="0">
                        <a:solidFill>
                          <a:srgbClr val="000000"/>
                        </a:solidFill>
                        <a:effectLst/>
                        <a:latin typeface="Montserrat" panose="00000500000000000000" pitchFamily="2" charset="-52"/>
                      </a:endParaRPr>
                    </a:p>
                  </a:txBody>
                  <a:tcPr marL="7620" marR="7620" marT="7620" marB="0" anchor="b"/>
                </a:tc>
                <a:tc hMerge="1">
                  <a:txBody>
                    <a:bodyPr/>
                    <a:lstStyle/>
                    <a:p>
                      <a:endParaRPr lang="LID4096"/>
                    </a:p>
                  </a:txBody>
                  <a:tcPr/>
                </a:tc>
                <a:tc>
                  <a:txBody>
                    <a:bodyPr/>
                    <a:lstStyle/>
                    <a:p>
                      <a:pPr algn="ctr" fontAlgn="ctr"/>
                      <a:r>
                        <a:rPr lang="ru-BY" sz="2800" u="none" strike="noStrike">
                          <a:effectLst/>
                          <a:latin typeface="Montserrat" panose="00000500000000000000" pitchFamily="2" charset="-52"/>
                        </a:rPr>
                        <a:t>0,15</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0,25</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0,3</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0,2</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0,1</a:t>
                      </a:r>
                      <a:endParaRPr lang="ru-BY" sz="2800" b="0" i="0" u="none" strike="noStrike" dirty="0">
                        <a:solidFill>
                          <a:srgbClr val="000000"/>
                        </a:solidFill>
                        <a:effectLst/>
                        <a:latin typeface="Montserrat" panose="00000500000000000000" pitchFamily="2" charset="-52"/>
                      </a:endParaRPr>
                    </a:p>
                  </a:txBody>
                  <a:tcPr marL="7620" marR="7620" marT="7620" marB="0" anchor="ctr"/>
                </a:tc>
                <a:extLst>
                  <a:ext uri="{0D108BD9-81ED-4DB2-BD59-A6C34878D82A}">
                    <a16:rowId xmlns:a16="http://schemas.microsoft.com/office/drawing/2014/main" val="88297360"/>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6333452" y="-1797179"/>
            <a:ext cx="15735219" cy="13881357"/>
          </a:xfrm>
          <a:prstGeom prst="rect">
            <a:avLst/>
          </a:prstGeom>
        </p:spPr>
      </p:pic>
      <mc:AlternateContent xmlns:mc="http://schemas.openxmlformats.org/markup-compatibility/2006" xmlns:a14="http://schemas.microsoft.com/office/drawing/2010/main">
        <mc:Choice Requires="a14">
          <p:sp>
            <p:nvSpPr>
              <p:cNvPr id="5" name="TextBox 5"/>
              <p:cNvSpPr txBox="1"/>
              <p:nvPr/>
            </p:nvSpPr>
            <p:spPr>
              <a:xfrm>
                <a:off x="914400" y="619592"/>
                <a:ext cx="16459199" cy="5882188"/>
              </a:xfrm>
              <a:prstGeom prst="rect">
                <a:avLst/>
              </a:prstGeom>
            </p:spPr>
            <p:txBody>
              <a:bodyPr wrap="square" lIns="0" tIns="0" rIns="0" bIns="0" rtlCol="0" anchor="t">
                <a:spAutoFit/>
              </a:bodyPr>
              <a:lstStyle/>
              <a:p>
                <a:pPr algn="just">
                  <a:lnSpc>
                    <a:spcPts val="4206"/>
                  </a:lnSpc>
                  <a:spcBef>
                    <a:spcPct val="0"/>
                  </a:spcBef>
                </a:pPr>
                <a:r>
                  <a:rPr lang="ru-RU" sz="2800" dirty="0">
                    <a:solidFill>
                      <a:srgbClr val="2B2B2B"/>
                    </a:solidFill>
                    <a:latin typeface="Montserrat"/>
                  </a:rPr>
                  <a:t>По критерию Байеса за оптимальные принимается та стратегия (чистая) </a:t>
                </a:r>
                <a:r>
                  <a:rPr lang="ru-RU" sz="2800" dirty="0" err="1">
                    <a:solidFill>
                      <a:srgbClr val="2B2B2B"/>
                    </a:solidFill>
                    <a:latin typeface="Montserrat"/>
                  </a:rPr>
                  <a:t>ai</a:t>
                </a:r>
                <a:r>
                  <a:rPr lang="ru-RU" sz="2800" dirty="0">
                    <a:solidFill>
                      <a:srgbClr val="2B2B2B"/>
                    </a:solidFill>
                    <a:latin typeface="Montserrat"/>
                  </a:rPr>
                  <a:t>, при которой максимизируется средний выигрыш. Критерий Байеса (принцип математического ожидания) предполагает полное доверие ЛПР известным вероятностям состояний окружающей среды. Следовательно, данная задача – это задача принятия решения в условиях риска. Также критерий Байеса является частным случаем критерия Лапласа. Лучше решение определяется по формуле:</a:t>
                </a:r>
              </a:p>
              <a:p>
                <a:pPr algn="just">
                  <a:lnSpc>
                    <a:spcPts val="4206"/>
                  </a:lnSpc>
                  <a:spcBef>
                    <a:spcPct val="0"/>
                  </a:spcBef>
                </a:pPr>
                <a:endParaRPr lang="ru-RU" sz="2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ctr">
                  <a:lnSpc>
                    <a:spcPct val="150000"/>
                  </a:lnSpc>
                  <a:spcBef>
                    <a:spcPts val="1200"/>
                  </a:spcBef>
                  <a:spcAft>
                    <a:spcPts val="1200"/>
                  </a:spcAft>
                </a:pPr>
                <a14:m>
                  <m:oMath xmlns:m="http://schemas.openxmlformats.org/officeDocument/2006/math">
                    <m:r>
                      <a:rPr lang="ru-RU" sz="2800" i="1" kern="100">
                        <a:effectLst/>
                        <a:latin typeface="Cambria Math" panose="02040503050406030204" pitchFamily="18" charset="0"/>
                        <a:ea typeface="Calibri" panose="020F0502020204030204" pitchFamily="34" charset="0"/>
                        <a:cs typeface="Times New Roman" panose="02020603050405020304" pitchFamily="18" charset="0"/>
                      </a:rPr>
                      <m:t>𝑚𝑎𝑥</m:t>
                    </m:r>
                    <m:d>
                      <m:dPr>
                        <m:begChr m:val="{"/>
                        <m:endChr m:val="}"/>
                        <m:ctrlPr>
                          <a:rPr lang="ar-AE" sz="2800" i="1" kern="100">
                            <a:effectLst/>
                            <a:latin typeface="Cambria Math" panose="02040503050406030204" pitchFamily="18" charset="0"/>
                            <a:ea typeface="Calibri" panose="020F0502020204030204" pitchFamily="34" charset="0"/>
                            <a:cs typeface="Times New Roman" panose="02020603050405020304" pitchFamily="18" charset="0"/>
                          </a:rPr>
                        </m:ctrlPr>
                      </m:dPr>
                      <m:e>
                        <m:nary>
                          <m:naryPr>
                            <m:chr m:val="∑"/>
                            <m:limLoc m:val="undOvr"/>
                            <m:ctrlPr>
                              <a:rPr lang="ar-AE" sz="2800" i="1" kern="100">
                                <a:effectLst/>
                                <a:latin typeface="Cambria Math" panose="02040503050406030204" pitchFamily="18" charset="0"/>
                                <a:ea typeface="Calibri" panose="020F0502020204030204" pitchFamily="34" charset="0"/>
                                <a:cs typeface="Times New Roman" panose="02020603050405020304" pitchFamily="18" charset="0"/>
                              </a:rPr>
                            </m:ctrlPr>
                          </m:naryPr>
                          <m:sub>
                            <m:r>
                              <a:rPr lang="ar-AE" sz="2800" i="1" kern="100">
                                <a:effectLst/>
                                <a:latin typeface="Cambria Math" panose="02040503050406030204" pitchFamily="18" charset="0"/>
                                <a:ea typeface="Calibri" panose="020F0502020204030204" pitchFamily="34" charset="0"/>
                                <a:cs typeface="Times New Roman" panose="02020603050405020304" pitchFamily="18" charset="0"/>
                              </a:rPr>
                              <m:t>𝑗</m:t>
                            </m:r>
                            <m:r>
                              <a:rPr lang="ar-AE" sz="2800" i="1" kern="100">
                                <a:effectLst/>
                                <a:latin typeface="Cambria Math" panose="02040503050406030204" pitchFamily="18" charset="0"/>
                                <a:ea typeface="Calibri" panose="020F0502020204030204" pitchFamily="34" charset="0"/>
                                <a:cs typeface="Times New Roman" panose="02020603050405020304" pitchFamily="18" charset="0"/>
                              </a:rPr>
                              <m:t>=</m:t>
                            </m:r>
                            <m:r>
                              <a:rPr lang="ar-AE" sz="2800" i="1" kern="100">
                                <a:effectLst/>
                                <a:latin typeface="Cambria Math" panose="02040503050406030204" pitchFamily="18" charset="0"/>
                                <a:ea typeface="Calibri" panose="020F0502020204030204" pitchFamily="34" charset="0"/>
                                <a:cs typeface="Times New Roman" panose="02020603050405020304" pitchFamily="18" charset="0"/>
                              </a:rPr>
                              <m:t>1</m:t>
                            </m:r>
                          </m:sub>
                          <m:sup>
                            <m:r>
                              <a:rPr lang="ar-AE" sz="2800" i="1" kern="100">
                                <a:effectLst/>
                                <a:latin typeface="Cambria Math" panose="02040503050406030204" pitchFamily="18" charset="0"/>
                                <a:ea typeface="Calibri" panose="020F0502020204030204" pitchFamily="34" charset="0"/>
                                <a:cs typeface="Times New Roman" panose="02020603050405020304" pitchFamily="18" charset="0"/>
                              </a:rPr>
                              <m:t>𝑛</m:t>
                            </m:r>
                          </m:sup>
                          <m:e>
                            <m:r>
                              <a:rPr lang="ar-AE" sz="2800" i="1" kern="100">
                                <a:effectLst/>
                                <a:latin typeface="Cambria Math" panose="02040503050406030204" pitchFamily="18" charset="0"/>
                                <a:ea typeface="Calibri" panose="020F0502020204030204" pitchFamily="34" charset="0"/>
                                <a:cs typeface="Times New Roman" panose="02020603050405020304" pitchFamily="18" charset="0"/>
                              </a:rPr>
                              <m:t>𝑝</m:t>
                            </m:r>
                            <m:r>
                              <m:rPr>
                                <m:nor/>
                              </m:rPr>
                              <a:rPr lang="en-US" sz="2800" kern="100">
                                <a:effectLst/>
                                <a:latin typeface="Montserrat" panose="00000500000000000000" pitchFamily="2" charset="-52"/>
                                <a:ea typeface="Calibri" panose="020F0502020204030204" pitchFamily="34" charset="0"/>
                                <a:cs typeface="Times New Roman" panose="02020603050405020304" pitchFamily="18" charset="0"/>
                              </a:rPr>
                              <m:t>j</m:t>
                            </m:r>
                            <m:r>
                              <a:rPr lang="en-US" sz="28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2800" i="1" kern="100">
                                <a:effectLst/>
                                <a:latin typeface="Cambria Math" panose="02040503050406030204" pitchFamily="18" charset="0"/>
                                <a:ea typeface="Calibri" panose="020F0502020204030204" pitchFamily="34" charset="0"/>
                                <a:cs typeface="Times New Roman" panose="02020603050405020304" pitchFamily="18" charset="0"/>
                              </a:rPr>
                              <m:t>𝑎𝑖𝑗</m:t>
                            </m:r>
                          </m:e>
                        </m:nary>
                      </m:e>
                    </m:d>
                  </m:oMath>
                </a14:m>
                <a:r>
                  <a:rPr lang="ar-AE" sz="2800" kern="100" dirty="0">
                    <a:effectLst/>
                    <a:latin typeface="Montserrat" panose="00000500000000000000" pitchFamily="2" charset="-52"/>
                    <a:ea typeface="Times New Roman" panose="02020603050405020304" pitchFamily="18" charset="0"/>
                    <a:cs typeface="Times New Roman" panose="02020603050405020304" pitchFamily="18" charset="0"/>
                  </a:rPr>
                  <a:t>.</a:t>
                </a:r>
                <a:endParaRPr lang="ar-AE" sz="2800" kern="100" dirty="0">
                  <a:effectLst/>
                  <a:latin typeface="Montserrat" panose="00000500000000000000" pitchFamily="2" charset="-52"/>
                  <a:ea typeface="Calibri" panose="020F0502020204030204" pitchFamily="34" charset="0"/>
                  <a:cs typeface="Times New Roman" panose="02020603050405020304" pitchFamily="18" charset="0"/>
                </a:endParaRPr>
              </a:p>
              <a:p>
                <a:pPr algn="just">
                  <a:lnSpc>
                    <a:spcPts val="4206"/>
                  </a:lnSpc>
                  <a:spcBef>
                    <a:spcPct val="0"/>
                  </a:spcBef>
                </a:pPr>
                <a:endParaRPr lang="ru-RU" sz="3004" dirty="0">
                  <a:solidFill>
                    <a:srgbClr val="2B2B2B"/>
                  </a:solidFill>
                  <a:latin typeface="Montserrat"/>
                </a:endParaRPr>
              </a:p>
              <a:p>
                <a:pPr algn="just">
                  <a:lnSpc>
                    <a:spcPts val="4206"/>
                  </a:lnSpc>
                  <a:spcBef>
                    <a:spcPct val="0"/>
                  </a:spcBef>
                </a:pPr>
                <a:endParaRPr lang="ru-RU" sz="3004" dirty="0">
                  <a:solidFill>
                    <a:srgbClr val="2B2B2B"/>
                  </a:solidFill>
                  <a:latin typeface="Montserrat"/>
                </a:endParaRPr>
              </a:p>
            </p:txBody>
          </p:sp>
        </mc:Choice>
        <mc:Fallback xmlns="">
          <p:sp>
            <p:nvSpPr>
              <p:cNvPr id="5" name="TextBox 5"/>
              <p:cNvSpPr txBox="1">
                <a:spLocks noRot="1" noChangeAspect="1" noMove="1" noResize="1" noEditPoints="1" noAdjustHandles="1" noChangeArrowheads="1" noChangeShapeType="1" noTextEdit="1"/>
              </p:cNvSpPr>
              <p:nvPr/>
            </p:nvSpPr>
            <p:spPr>
              <a:xfrm>
                <a:off x="914400" y="619592"/>
                <a:ext cx="16459199" cy="5882188"/>
              </a:xfrm>
              <a:prstGeom prst="rect">
                <a:avLst/>
              </a:prstGeom>
              <a:blipFill>
                <a:blip r:embed="rId3"/>
                <a:stretch>
                  <a:fillRect l="-1296" t="-725" r="-1296"/>
                </a:stretch>
              </a:blipFill>
            </p:spPr>
            <p:txBody>
              <a:bodyPr/>
              <a:lstStyle/>
              <a:p>
                <a:r>
                  <a:rPr lang="LID4096">
                    <a:noFill/>
                  </a:rPr>
                  <a:t> </a:t>
                </a:r>
              </a:p>
            </p:txBody>
          </p:sp>
        </mc:Fallback>
      </mc:AlternateContent>
      <p:pic>
        <p:nvPicPr>
          <p:cNvPr id="6" name="Picture 6"/>
          <p:cNvPicPr>
            <a:picLocks noChangeAspect="1"/>
          </p:cNvPicPr>
          <p:nvPr/>
        </p:nvPicPr>
        <p:blipFill>
          <a:blip r:embed="rId4">
            <a:alphaModFix amt="50000"/>
          </a:blip>
          <a:srcRect/>
          <a:stretch>
            <a:fillRect/>
          </a:stretch>
        </p:blipFill>
        <p:spPr>
          <a:xfrm>
            <a:off x="-2318726" y="-376453"/>
            <a:ext cx="9743013" cy="1709948"/>
          </a:xfrm>
          <a:prstGeom prst="rect">
            <a:avLst/>
          </a:prstGeom>
        </p:spPr>
      </p:pic>
      <p:pic>
        <p:nvPicPr>
          <p:cNvPr id="7" name="Picture 7"/>
          <p:cNvPicPr>
            <a:picLocks noChangeAspect="1"/>
          </p:cNvPicPr>
          <p:nvPr/>
        </p:nvPicPr>
        <p:blipFill>
          <a:blip r:embed="rId5">
            <a:alphaModFix amt="25000"/>
          </a:blip>
          <a:srcRect/>
          <a:stretch>
            <a:fillRect/>
          </a:stretch>
        </p:blipFill>
        <p:spPr>
          <a:xfrm rot="-7199120">
            <a:off x="-2896988" y="-1002021"/>
            <a:ext cx="5793977" cy="5895448"/>
          </a:xfrm>
          <a:prstGeom prst="rect">
            <a:avLst/>
          </a:prstGeom>
        </p:spPr>
      </p:pic>
    </p:spTree>
    <p:extLst>
      <p:ext uri="{BB962C8B-B14F-4D97-AF65-F5344CB8AC3E}">
        <p14:creationId xmlns:p14="http://schemas.microsoft.com/office/powerpoint/2010/main" val="1684016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6481524">
            <a:off x="-5112611" y="-2789595"/>
            <a:ext cx="14212948" cy="15866191"/>
          </a:xfrm>
          <a:prstGeom prst="rect">
            <a:avLst/>
          </a:prstGeom>
        </p:spPr>
      </p:pic>
      <p:pic>
        <p:nvPicPr>
          <p:cNvPr id="3" name="Picture 3"/>
          <p:cNvPicPr>
            <a:picLocks noChangeAspect="1"/>
          </p:cNvPicPr>
          <p:nvPr/>
        </p:nvPicPr>
        <p:blipFill>
          <a:blip r:embed="rId3">
            <a:alphaModFix amt="25000"/>
          </a:blip>
          <a:srcRect/>
          <a:stretch>
            <a:fillRect/>
          </a:stretch>
        </p:blipFill>
        <p:spPr>
          <a:xfrm rot="8540967">
            <a:off x="11045685" y="-4839949"/>
            <a:ext cx="8031035" cy="8016846"/>
          </a:xfrm>
          <a:prstGeom prst="rect">
            <a:avLst/>
          </a:prstGeom>
        </p:spPr>
      </p:pic>
      <p:pic>
        <p:nvPicPr>
          <p:cNvPr id="4" name="Picture 4"/>
          <p:cNvPicPr>
            <a:picLocks noChangeAspect="1"/>
          </p:cNvPicPr>
          <p:nvPr/>
        </p:nvPicPr>
        <p:blipFill>
          <a:blip r:embed="rId4">
            <a:alphaModFix amt="25000"/>
          </a:blip>
          <a:srcRect/>
          <a:stretch>
            <a:fillRect/>
          </a:stretch>
        </p:blipFill>
        <p:spPr>
          <a:xfrm rot="-3311130">
            <a:off x="14790428" y="6444896"/>
            <a:ext cx="5413008" cy="5626807"/>
          </a:xfrm>
          <a:prstGeom prst="rect">
            <a:avLst/>
          </a:prstGeom>
        </p:spPr>
      </p:pic>
      <p:sp>
        <p:nvSpPr>
          <p:cNvPr id="6" name="TextBox 6"/>
          <p:cNvSpPr txBox="1"/>
          <p:nvPr/>
        </p:nvSpPr>
        <p:spPr>
          <a:xfrm>
            <a:off x="1028700" y="952500"/>
            <a:ext cx="16230600" cy="896656"/>
          </a:xfrm>
          <a:prstGeom prst="rect">
            <a:avLst/>
          </a:prstGeom>
        </p:spPr>
        <p:txBody>
          <a:bodyPr lIns="0" tIns="0" rIns="0" bIns="0" rtlCol="0" anchor="t">
            <a:spAutoFit/>
          </a:bodyPr>
          <a:lstStyle/>
          <a:p>
            <a:pPr marL="0" lvl="0" indent="0" algn="l">
              <a:lnSpc>
                <a:spcPts val="8399"/>
              </a:lnSpc>
              <a:spcBef>
                <a:spcPct val="0"/>
              </a:spcBef>
            </a:pPr>
            <a:r>
              <a:rPr lang="ru-RU" sz="2800" u="none" dirty="0">
                <a:solidFill>
                  <a:srgbClr val="2B2B2B"/>
                </a:solidFill>
                <a:latin typeface="Montserrat"/>
              </a:rPr>
              <a:t>Считаем значения ∑(</a:t>
            </a:r>
            <a:r>
              <a:rPr lang="en-US" sz="2800" u="none" dirty="0" err="1">
                <a:solidFill>
                  <a:srgbClr val="2B2B2B"/>
                </a:solidFill>
                <a:latin typeface="Montserrat"/>
              </a:rPr>
              <a:t>a</a:t>
            </a:r>
            <a:r>
              <a:rPr lang="en-US" sz="2800" u="none" baseline="-25000" dirty="0" err="1">
                <a:solidFill>
                  <a:srgbClr val="2B2B2B"/>
                </a:solidFill>
                <a:latin typeface="Montserrat"/>
              </a:rPr>
              <a:t>ij</a:t>
            </a:r>
            <a:r>
              <a:rPr lang="en-US" sz="2800" u="none" dirty="0" err="1">
                <a:solidFill>
                  <a:srgbClr val="2B2B2B"/>
                </a:solidFill>
                <a:latin typeface="Montserrat"/>
              </a:rPr>
              <a:t>p</a:t>
            </a:r>
            <a:r>
              <a:rPr lang="en-US" sz="2800" u="none" baseline="-25000" dirty="0" err="1">
                <a:solidFill>
                  <a:srgbClr val="2B2B2B"/>
                </a:solidFill>
                <a:latin typeface="Montserrat"/>
              </a:rPr>
              <a:t>j</a:t>
            </a:r>
            <a:r>
              <a:rPr lang="en-US" sz="2800" u="none" dirty="0">
                <a:solidFill>
                  <a:srgbClr val="2B2B2B"/>
                </a:solidFill>
                <a:latin typeface="Montserrat"/>
              </a:rPr>
              <a:t>)</a:t>
            </a:r>
          </a:p>
        </p:txBody>
      </p:sp>
      <p:graphicFrame>
        <p:nvGraphicFramePr>
          <p:cNvPr id="7" name="Таблица 6">
            <a:extLst>
              <a:ext uri="{FF2B5EF4-FFF2-40B4-BE49-F238E27FC236}">
                <a16:creationId xmlns:a16="http://schemas.microsoft.com/office/drawing/2014/main" id="{CB9328C9-2D9A-3DF3-52D1-10E1EAECBA89}"/>
              </a:ext>
            </a:extLst>
          </p:cNvPr>
          <p:cNvGraphicFramePr>
            <a:graphicFrameLocks noGrp="1"/>
          </p:cNvGraphicFramePr>
          <p:nvPr>
            <p:extLst>
              <p:ext uri="{D42A27DB-BD31-4B8C-83A1-F6EECF244321}">
                <p14:modId xmlns:p14="http://schemas.microsoft.com/office/powerpoint/2010/main" val="2960185636"/>
              </p:ext>
            </p:extLst>
          </p:nvPr>
        </p:nvGraphicFramePr>
        <p:xfrm>
          <a:off x="1303105" y="2484168"/>
          <a:ext cx="15681790" cy="3535680"/>
        </p:xfrm>
        <a:graphic>
          <a:graphicData uri="http://schemas.openxmlformats.org/drawingml/2006/table">
            <a:tbl>
              <a:tblPr>
                <a:tableStyleId>{5940675A-B579-460E-94D1-54222C63F5DA}</a:tableStyleId>
              </a:tblPr>
              <a:tblGrid>
                <a:gridCol w="4474953">
                  <a:extLst>
                    <a:ext uri="{9D8B030D-6E8A-4147-A177-3AD203B41FA5}">
                      <a16:colId xmlns:a16="http://schemas.microsoft.com/office/drawing/2014/main" val="1628754486"/>
                    </a:ext>
                  </a:extLst>
                </a:gridCol>
                <a:gridCol w="1867806">
                  <a:extLst>
                    <a:ext uri="{9D8B030D-6E8A-4147-A177-3AD203B41FA5}">
                      <a16:colId xmlns:a16="http://schemas.microsoft.com/office/drawing/2014/main" val="3813361825"/>
                    </a:ext>
                  </a:extLst>
                </a:gridCol>
                <a:gridCol w="1494245">
                  <a:extLst>
                    <a:ext uri="{9D8B030D-6E8A-4147-A177-3AD203B41FA5}">
                      <a16:colId xmlns:a16="http://schemas.microsoft.com/office/drawing/2014/main" val="2144654741"/>
                    </a:ext>
                  </a:extLst>
                </a:gridCol>
                <a:gridCol w="1494245">
                  <a:extLst>
                    <a:ext uri="{9D8B030D-6E8A-4147-A177-3AD203B41FA5}">
                      <a16:colId xmlns:a16="http://schemas.microsoft.com/office/drawing/2014/main" val="1529802986"/>
                    </a:ext>
                  </a:extLst>
                </a:gridCol>
                <a:gridCol w="1494245">
                  <a:extLst>
                    <a:ext uri="{9D8B030D-6E8A-4147-A177-3AD203B41FA5}">
                      <a16:colId xmlns:a16="http://schemas.microsoft.com/office/drawing/2014/main" val="1437000046"/>
                    </a:ext>
                  </a:extLst>
                </a:gridCol>
                <a:gridCol w="1494245">
                  <a:extLst>
                    <a:ext uri="{9D8B030D-6E8A-4147-A177-3AD203B41FA5}">
                      <a16:colId xmlns:a16="http://schemas.microsoft.com/office/drawing/2014/main" val="3064445030"/>
                    </a:ext>
                  </a:extLst>
                </a:gridCol>
                <a:gridCol w="1494245">
                  <a:extLst>
                    <a:ext uri="{9D8B030D-6E8A-4147-A177-3AD203B41FA5}">
                      <a16:colId xmlns:a16="http://schemas.microsoft.com/office/drawing/2014/main" val="567461957"/>
                    </a:ext>
                  </a:extLst>
                </a:gridCol>
                <a:gridCol w="1867806">
                  <a:extLst>
                    <a:ext uri="{9D8B030D-6E8A-4147-A177-3AD203B41FA5}">
                      <a16:colId xmlns:a16="http://schemas.microsoft.com/office/drawing/2014/main" val="3912459172"/>
                    </a:ext>
                  </a:extLst>
                </a:gridCol>
              </a:tblGrid>
              <a:tr h="182880">
                <a:tc>
                  <a:txBody>
                    <a:bodyPr/>
                    <a:lstStyle/>
                    <a:p>
                      <a:pPr algn="l" fontAlgn="b"/>
                      <a:endParaRPr lang="ru-BY" sz="2800" b="0" i="0" u="none" strike="noStrike" dirty="0">
                        <a:solidFill>
                          <a:srgbClr val="000000"/>
                        </a:solidFill>
                        <a:effectLst/>
                        <a:latin typeface="Montserrat" panose="00000500000000000000" pitchFamily="2" charset="-52"/>
                      </a:endParaRPr>
                    </a:p>
                  </a:txBody>
                  <a:tcPr marL="7620" marR="7620" marT="7620" marB="0" anchor="b"/>
                </a:tc>
                <a:tc>
                  <a:txBody>
                    <a:bodyPr/>
                    <a:lstStyle/>
                    <a:p>
                      <a:pPr algn="l" fontAlgn="b"/>
                      <a:endParaRPr lang="ru-BY" sz="2800" b="0" i="0" u="none" strike="noStrike">
                        <a:solidFill>
                          <a:srgbClr val="000000"/>
                        </a:solidFill>
                        <a:effectLst/>
                        <a:latin typeface="Montserrat" panose="00000500000000000000" pitchFamily="2" charset="-52"/>
                      </a:endParaRPr>
                    </a:p>
                  </a:txBody>
                  <a:tcPr marL="7620" marR="7620" marT="7620" marB="0" anchor="b"/>
                </a:tc>
                <a:tc gridSpan="5">
                  <a:txBody>
                    <a:bodyPr/>
                    <a:lstStyle/>
                    <a:p>
                      <a:pPr algn="ctr" fontAlgn="ctr"/>
                      <a:r>
                        <a:rPr lang="ru-RU" sz="2800" b="1" u="none" strike="noStrike" dirty="0">
                          <a:effectLst/>
                          <a:latin typeface="Montserrat" panose="00000500000000000000" pitchFamily="2" charset="-52"/>
                        </a:rPr>
                        <a:t>Возможный спрос</a:t>
                      </a:r>
                      <a:endParaRPr lang="ru-RU" sz="2800" b="1" i="0" u="none" strike="noStrike" dirty="0">
                        <a:solidFill>
                          <a:srgbClr val="000000"/>
                        </a:solidFill>
                        <a:effectLst/>
                        <a:latin typeface="Montserrat" panose="00000500000000000000" pitchFamily="2" charset="-52"/>
                      </a:endParaRPr>
                    </a:p>
                  </a:txBody>
                  <a:tcPr marL="7620" marR="7620" marT="7620" marB="0" anchor="ctr"/>
                </a:tc>
                <a:tc hMerge="1">
                  <a:txBody>
                    <a:bodyPr/>
                    <a:lstStyle/>
                    <a:p>
                      <a:endParaRPr lang="LID4096"/>
                    </a:p>
                  </a:txBody>
                  <a:tcPr/>
                </a:tc>
                <a:tc hMerge="1">
                  <a:txBody>
                    <a:bodyPr/>
                    <a:lstStyle/>
                    <a:p>
                      <a:endParaRPr lang="LID4096"/>
                    </a:p>
                  </a:txBody>
                  <a:tcPr/>
                </a:tc>
                <a:tc hMerge="1">
                  <a:txBody>
                    <a:bodyPr/>
                    <a:lstStyle/>
                    <a:p>
                      <a:endParaRPr lang="LID4096"/>
                    </a:p>
                  </a:txBody>
                  <a:tcPr/>
                </a:tc>
                <a:tc hMerge="1">
                  <a:txBody>
                    <a:bodyPr/>
                    <a:lstStyle/>
                    <a:p>
                      <a:endParaRPr lang="LID4096"/>
                    </a:p>
                  </a:txBody>
                  <a:tcPr/>
                </a:tc>
                <a:tc>
                  <a:txBody>
                    <a:bodyPr/>
                    <a:lstStyle/>
                    <a:p>
                      <a:pPr algn="l" fontAlgn="b"/>
                      <a:endParaRPr lang="ru-BY" sz="2800" b="0" i="0" u="none" strike="noStrike">
                        <a:solidFill>
                          <a:srgbClr val="000000"/>
                        </a:solidFill>
                        <a:effectLst/>
                        <a:latin typeface="Montserrat" panose="00000500000000000000" pitchFamily="2" charset="-52"/>
                      </a:endParaRPr>
                    </a:p>
                  </a:txBody>
                  <a:tcPr marL="7620" marR="7620" marT="7620" marB="0" anchor="b"/>
                </a:tc>
                <a:extLst>
                  <a:ext uri="{0D108BD9-81ED-4DB2-BD59-A6C34878D82A}">
                    <a16:rowId xmlns:a16="http://schemas.microsoft.com/office/drawing/2014/main" val="2753709019"/>
                  </a:ext>
                </a:extLst>
              </a:tr>
              <a:tr h="205740">
                <a:tc rowSpan="6">
                  <a:txBody>
                    <a:bodyPr/>
                    <a:lstStyle/>
                    <a:p>
                      <a:pPr algn="ctr" fontAlgn="ctr"/>
                      <a:r>
                        <a:rPr lang="ru-RU" sz="2800" b="1" u="none" strike="noStrike" dirty="0">
                          <a:effectLst/>
                          <a:latin typeface="Montserrat" panose="00000500000000000000" pitchFamily="2" charset="-52"/>
                        </a:rPr>
                        <a:t>Варианты заказа(альтернативы)</a:t>
                      </a:r>
                      <a:endParaRPr lang="ru-RU" sz="2800" b="1"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3200" u="none" strike="noStrike">
                          <a:effectLst/>
                          <a:latin typeface="Montserrat" panose="00000500000000000000" pitchFamily="2" charset="-52"/>
                        </a:rPr>
                        <a:t> </a:t>
                      </a:r>
                      <a:endParaRPr lang="ru-BY" sz="3200" b="1"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en-US" sz="2800" b="1" u="none" strike="noStrike" dirty="0">
                          <a:effectLst/>
                          <a:latin typeface="Montserrat" panose="00000500000000000000" pitchFamily="2" charset="-52"/>
                        </a:rPr>
                        <a:t>s</a:t>
                      </a:r>
                      <a:r>
                        <a:rPr lang="en-US" sz="2800" b="1" u="none" strike="noStrike" baseline="-25000" dirty="0">
                          <a:effectLst/>
                          <a:latin typeface="Montserrat" panose="00000500000000000000" pitchFamily="2" charset="-52"/>
                        </a:rPr>
                        <a:t>1</a:t>
                      </a:r>
                      <a:r>
                        <a:rPr lang="en-US" sz="2800" b="1" u="none" strike="noStrike" dirty="0">
                          <a:effectLst/>
                          <a:latin typeface="Montserrat" panose="00000500000000000000" pitchFamily="2" charset="-52"/>
                        </a:rPr>
                        <a:t>(8)</a:t>
                      </a:r>
                      <a:endParaRPr lang="en-US" sz="2800" b="1"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en-US" sz="2800" b="1" u="none" strike="noStrike" dirty="0">
                          <a:effectLst/>
                          <a:latin typeface="Montserrat" panose="00000500000000000000" pitchFamily="2" charset="-52"/>
                        </a:rPr>
                        <a:t>s</a:t>
                      </a:r>
                      <a:r>
                        <a:rPr lang="en-US" sz="2800" b="1" u="none" strike="noStrike" baseline="-25000" dirty="0">
                          <a:effectLst/>
                          <a:latin typeface="Montserrat" panose="00000500000000000000" pitchFamily="2" charset="-52"/>
                        </a:rPr>
                        <a:t>2</a:t>
                      </a:r>
                      <a:r>
                        <a:rPr lang="en-US" sz="2800" b="1" u="none" strike="noStrike" dirty="0">
                          <a:effectLst/>
                          <a:latin typeface="Montserrat" panose="00000500000000000000" pitchFamily="2" charset="-52"/>
                        </a:rPr>
                        <a:t>(9)</a:t>
                      </a:r>
                      <a:endParaRPr lang="en-US" sz="2800" b="1"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en-US" sz="2800" b="1" u="none" strike="noStrike">
                          <a:effectLst/>
                          <a:latin typeface="Montserrat" panose="00000500000000000000" pitchFamily="2" charset="-52"/>
                        </a:rPr>
                        <a:t>s</a:t>
                      </a:r>
                      <a:r>
                        <a:rPr lang="en-US" sz="2800" b="1" u="none" strike="noStrike" baseline="-25000">
                          <a:effectLst/>
                          <a:latin typeface="Montserrat" panose="00000500000000000000" pitchFamily="2" charset="-52"/>
                        </a:rPr>
                        <a:t>3</a:t>
                      </a:r>
                      <a:r>
                        <a:rPr lang="en-US" sz="2800" b="1" u="none" strike="noStrike">
                          <a:effectLst/>
                          <a:latin typeface="Montserrat" panose="00000500000000000000" pitchFamily="2" charset="-52"/>
                        </a:rPr>
                        <a:t>(10)</a:t>
                      </a:r>
                      <a:endParaRPr lang="en-US" sz="2800" b="1"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en-US" sz="2800" b="1" u="none" strike="noStrike" dirty="0">
                          <a:effectLst/>
                          <a:latin typeface="Montserrat" panose="00000500000000000000" pitchFamily="2" charset="-52"/>
                        </a:rPr>
                        <a:t>s</a:t>
                      </a:r>
                      <a:r>
                        <a:rPr lang="en-US" sz="2800" b="1" u="none" strike="noStrike" baseline="-25000" dirty="0">
                          <a:effectLst/>
                          <a:latin typeface="Montserrat" panose="00000500000000000000" pitchFamily="2" charset="-52"/>
                        </a:rPr>
                        <a:t>4</a:t>
                      </a:r>
                      <a:r>
                        <a:rPr lang="en-US" sz="2800" b="1" u="none" strike="noStrike" dirty="0">
                          <a:effectLst/>
                          <a:latin typeface="Montserrat" panose="00000500000000000000" pitchFamily="2" charset="-52"/>
                        </a:rPr>
                        <a:t>(11)</a:t>
                      </a:r>
                      <a:endParaRPr lang="en-US" sz="2800" b="1"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en-US" sz="2800" b="1" u="none" strike="noStrike" dirty="0">
                          <a:effectLst/>
                          <a:latin typeface="Montserrat" panose="00000500000000000000" pitchFamily="2" charset="-52"/>
                        </a:rPr>
                        <a:t>s</a:t>
                      </a:r>
                      <a:r>
                        <a:rPr lang="en-US" sz="2800" b="1" u="none" strike="noStrike" baseline="-25000" dirty="0">
                          <a:effectLst/>
                          <a:latin typeface="Montserrat" panose="00000500000000000000" pitchFamily="2" charset="-52"/>
                        </a:rPr>
                        <a:t>5</a:t>
                      </a:r>
                      <a:r>
                        <a:rPr lang="en-US" sz="2800" b="1" u="none" strike="noStrike" dirty="0">
                          <a:effectLst/>
                          <a:latin typeface="Montserrat" panose="00000500000000000000" pitchFamily="2" charset="-52"/>
                        </a:rPr>
                        <a:t>(12)</a:t>
                      </a:r>
                      <a:endParaRPr lang="en-US" sz="2800" b="1" i="0" u="none" strike="noStrike" dirty="0">
                        <a:solidFill>
                          <a:srgbClr val="000000"/>
                        </a:solidFill>
                        <a:effectLst/>
                        <a:latin typeface="Montserrat" panose="00000500000000000000" pitchFamily="2" charset="-52"/>
                      </a:endParaRPr>
                    </a:p>
                  </a:txBody>
                  <a:tcPr marL="7620" marR="7620" marT="7620" marB="0" anchor="ctr"/>
                </a:tc>
                <a:tc>
                  <a:txBody>
                    <a:bodyPr/>
                    <a:lstStyle/>
                    <a:p>
                      <a:pPr algn="l" fontAlgn="b"/>
                      <a:r>
                        <a:rPr lang="en-US" sz="2800" b="1" u="none" strike="noStrike" dirty="0">
                          <a:effectLst/>
                          <a:latin typeface="Montserrat" panose="00000500000000000000" pitchFamily="2" charset="-52"/>
                        </a:rPr>
                        <a:t>∑</a:t>
                      </a:r>
                      <a:r>
                        <a:rPr lang="en-US" sz="2800" b="1" u="none" strike="noStrike" dirty="0" err="1">
                          <a:effectLst/>
                          <a:latin typeface="Montserrat" panose="00000500000000000000" pitchFamily="2" charset="-52"/>
                        </a:rPr>
                        <a:t>a</a:t>
                      </a:r>
                      <a:r>
                        <a:rPr lang="en-US" sz="2800" b="1" u="none" strike="noStrike" baseline="-25000" dirty="0" err="1">
                          <a:effectLst/>
                          <a:latin typeface="Montserrat" panose="00000500000000000000" pitchFamily="2" charset="-52"/>
                        </a:rPr>
                        <a:t>ij×</a:t>
                      </a:r>
                      <a:r>
                        <a:rPr lang="en-US" sz="2800" b="1" u="none" strike="noStrike" dirty="0" err="1">
                          <a:effectLst/>
                          <a:latin typeface="Montserrat" panose="00000500000000000000" pitchFamily="2" charset="-52"/>
                        </a:rPr>
                        <a:t>p</a:t>
                      </a:r>
                      <a:r>
                        <a:rPr lang="en-US" sz="2800" b="1" u="none" strike="noStrike" baseline="-25000" dirty="0" err="1">
                          <a:effectLst/>
                          <a:latin typeface="Montserrat" panose="00000500000000000000" pitchFamily="2" charset="-52"/>
                        </a:rPr>
                        <a:t>j</a:t>
                      </a:r>
                      <a:endParaRPr lang="en-US" sz="2800" b="1" i="0" u="none" strike="noStrike" baseline="-25000" dirty="0">
                        <a:solidFill>
                          <a:srgbClr val="000000"/>
                        </a:solidFill>
                        <a:effectLst/>
                        <a:latin typeface="Montserrat" panose="00000500000000000000" pitchFamily="2" charset="-52"/>
                      </a:endParaRPr>
                    </a:p>
                  </a:txBody>
                  <a:tcPr marL="7620" marR="7620" marT="7620" marB="0" anchor="b"/>
                </a:tc>
                <a:extLst>
                  <a:ext uri="{0D108BD9-81ED-4DB2-BD59-A6C34878D82A}">
                    <a16:rowId xmlns:a16="http://schemas.microsoft.com/office/drawing/2014/main" val="2794324934"/>
                  </a:ext>
                </a:extLst>
              </a:tr>
              <a:tr h="205740">
                <a:tc vMerge="1">
                  <a:txBody>
                    <a:bodyPr/>
                    <a:lstStyle/>
                    <a:p>
                      <a:endParaRPr lang="LID4096"/>
                    </a:p>
                  </a:txBody>
                  <a:tcPr/>
                </a:tc>
                <a:tc>
                  <a:txBody>
                    <a:bodyPr/>
                    <a:lstStyle/>
                    <a:p>
                      <a:pPr algn="ctr" fontAlgn="ctr"/>
                      <a:r>
                        <a:rPr lang="en-US" sz="2800" b="1" u="none" strike="noStrike" dirty="0">
                          <a:effectLst/>
                          <a:latin typeface="Montserrat" panose="00000500000000000000" pitchFamily="2" charset="-52"/>
                        </a:rPr>
                        <a:t>a</a:t>
                      </a:r>
                      <a:r>
                        <a:rPr lang="en-US" sz="2800" b="1" u="none" strike="noStrike" baseline="-25000" dirty="0">
                          <a:effectLst/>
                          <a:latin typeface="Montserrat" panose="00000500000000000000" pitchFamily="2" charset="-52"/>
                        </a:rPr>
                        <a:t>1</a:t>
                      </a:r>
                      <a:r>
                        <a:rPr lang="en-US" sz="2800" b="1" u="none" strike="noStrike" dirty="0">
                          <a:effectLst/>
                          <a:latin typeface="Montserrat" panose="00000500000000000000" pitchFamily="2" charset="-52"/>
                        </a:rPr>
                        <a:t>(8)</a:t>
                      </a:r>
                      <a:endParaRPr lang="en-US" sz="2800" b="1"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32</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32</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32</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32</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32</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32</a:t>
                      </a:r>
                      <a:endParaRPr lang="ru-BY" sz="2800" b="0" i="0" u="none" strike="noStrike" dirty="0">
                        <a:solidFill>
                          <a:srgbClr val="000000"/>
                        </a:solidFill>
                        <a:effectLst/>
                        <a:latin typeface="Montserrat" panose="00000500000000000000" pitchFamily="2" charset="-52"/>
                      </a:endParaRPr>
                    </a:p>
                  </a:txBody>
                  <a:tcPr marL="7620" marR="7620" marT="7620" marB="0" anchor="ctr"/>
                </a:tc>
                <a:extLst>
                  <a:ext uri="{0D108BD9-81ED-4DB2-BD59-A6C34878D82A}">
                    <a16:rowId xmlns:a16="http://schemas.microsoft.com/office/drawing/2014/main" val="2567072715"/>
                  </a:ext>
                </a:extLst>
              </a:tr>
              <a:tr h="205740">
                <a:tc vMerge="1">
                  <a:txBody>
                    <a:bodyPr/>
                    <a:lstStyle/>
                    <a:p>
                      <a:endParaRPr lang="LID4096"/>
                    </a:p>
                  </a:txBody>
                  <a:tcPr/>
                </a:tc>
                <a:tc>
                  <a:txBody>
                    <a:bodyPr/>
                    <a:lstStyle/>
                    <a:p>
                      <a:pPr algn="ctr" fontAlgn="ctr"/>
                      <a:r>
                        <a:rPr lang="en-US" sz="2800" b="1" u="none" strike="noStrike" dirty="0">
                          <a:effectLst/>
                          <a:latin typeface="Montserrat" panose="00000500000000000000" pitchFamily="2" charset="-52"/>
                        </a:rPr>
                        <a:t>a</a:t>
                      </a:r>
                      <a:r>
                        <a:rPr lang="en-US" sz="2800" b="1" u="none" strike="noStrike" baseline="-25000" dirty="0">
                          <a:effectLst/>
                          <a:latin typeface="Montserrat" panose="00000500000000000000" pitchFamily="2" charset="-52"/>
                        </a:rPr>
                        <a:t>2</a:t>
                      </a:r>
                      <a:r>
                        <a:rPr lang="en-US" sz="2800" b="1" u="none" strike="noStrike" dirty="0">
                          <a:effectLst/>
                          <a:latin typeface="Montserrat" panose="00000500000000000000" pitchFamily="2" charset="-52"/>
                        </a:rPr>
                        <a:t>(9)</a:t>
                      </a:r>
                      <a:endParaRPr lang="en-US" sz="2800" b="1"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29</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36</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36</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36</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36</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34,95</a:t>
                      </a:r>
                      <a:endParaRPr lang="ru-BY" sz="2800" b="0" i="0" u="none" strike="noStrike">
                        <a:solidFill>
                          <a:srgbClr val="000000"/>
                        </a:solidFill>
                        <a:effectLst/>
                        <a:latin typeface="Montserrat" panose="00000500000000000000" pitchFamily="2" charset="-52"/>
                      </a:endParaRPr>
                    </a:p>
                  </a:txBody>
                  <a:tcPr marL="7620" marR="7620" marT="7620" marB="0" anchor="ctr"/>
                </a:tc>
                <a:extLst>
                  <a:ext uri="{0D108BD9-81ED-4DB2-BD59-A6C34878D82A}">
                    <a16:rowId xmlns:a16="http://schemas.microsoft.com/office/drawing/2014/main" val="242615233"/>
                  </a:ext>
                </a:extLst>
              </a:tr>
              <a:tr h="205740">
                <a:tc vMerge="1">
                  <a:txBody>
                    <a:bodyPr/>
                    <a:lstStyle/>
                    <a:p>
                      <a:endParaRPr lang="LID4096"/>
                    </a:p>
                  </a:txBody>
                  <a:tcPr/>
                </a:tc>
                <a:tc>
                  <a:txBody>
                    <a:bodyPr/>
                    <a:lstStyle/>
                    <a:p>
                      <a:pPr algn="ctr" fontAlgn="ctr"/>
                      <a:r>
                        <a:rPr lang="en-US" sz="2800" b="1" u="none" strike="noStrike" dirty="0">
                          <a:effectLst/>
                          <a:latin typeface="Montserrat" panose="00000500000000000000" pitchFamily="2" charset="-52"/>
                        </a:rPr>
                        <a:t>a</a:t>
                      </a:r>
                      <a:r>
                        <a:rPr lang="en-US" sz="2800" b="1" u="none" strike="noStrike" baseline="-25000" dirty="0">
                          <a:effectLst/>
                          <a:latin typeface="Montserrat" panose="00000500000000000000" pitchFamily="2" charset="-52"/>
                        </a:rPr>
                        <a:t>3</a:t>
                      </a:r>
                      <a:r>
                        <a:rPr lang="en-US" sz="2800" b="1" u="none" strike="noStrike" dirty="0">
                          <a:effectLst/>
                          <a:latin typeface="Montserrat" panose="00000500000000000000" pitchFamily="2" charset="-52"/>
                        </a:rPr>
                        <a:t>(10)</a:t>
                      </a:r>
                      <a:endParaRPr lang="en-US" sz="2800" b="1" i="0" u="none" strike="noStrike" dirty="0">
                        <a:solidFill>
                          <a:srgbClr val="000000"/>
                        </a:solidFill>
                        <a:effectLst/>
                        <a:latin typeface="Montserrat" panose="00000500000000000000" pitchFamily="2" charset="-52"/>
                      </a:endParaRPr>
                    </a:p>
                  </a:txBody>
                  <a:tcPr marL="7620" marR="7620" marT="7620" marB="0" anchor="ctr">
                    <a:solidFill>
                      <a:schemeClr val="accent1">
                        <a:lumMod val="60000"/>
                        <a:lumOff val="40000"/>
                      </a:schemeClr>
                    </a:solidFill>
                  </a:tcPr>
                </a:tc>
                <a:tc>
                  <a:txBody>
                    <a:bodyPr/>
                    <a:lstStyle/>
                    <a:p>
                      <a:pPr algn="ctr" fontAlgn="ctr"/>
                      <a:r>
                        <a:rPr lang="ru-BY" sz="2800" u="none" strike="noStrike">
                          <a:effectLst/>
                          <a:latin typeface="Montserrat" panose="00000500000000000000" pitchFamily="2" charset="-52"/>
                        </a:rPr>
                        <a:t>26</a:t>
                      </a:r>
                      <a:endParaRPr lang="ru-BY" sz="2800" b="0" i="0" u="none" strike="noStrike">
                        <a:solidFill>
                          <a:srgbClr val="000000"/>
                        </a:solidFill>
                        <a:effectLst/>
                        <a:latin typeface="Montserrat" panose="00000500000000000000" pitchFamily="2" charset="-52"/>
                      </a:endParaRPr>
                    </a:p>
                  </a:txBody>
                  <a:tcPr marL="7620" marR="7620" marT="7620" marB="0" anchor="ctr">
                    <a:solidFill>
                      <a:schemeClr val="accent1">
                        <a:lumMod val="60000"/>
                        <a:lumOff val="40000"/>
                      </a:schemeClr>
                    </a:solidFill>
                  </a:tcPr>
                </a:tc>
                <a:tc>
                  <a:txBody>
                    <a:bodyPr/>
                    <a:lstStyle/>
                    <a:p>
                      <a:pPr algn="ctr" fontAlgn="ctr"/>
                      <a:r>
                        <a:rPr lang="ru-BY" sz="2800" u="none" strike="noStrike" dirty="0">
                          <a:effectLst/>
                          <a:latin typeface="Montserrat" panose="00000500000000000000" pitchFamily="2" charset="-52"/>
                        </a:rPr>
                        <a:t>33</a:t>
                      </a:r>
                      <a:endParaRPr lang="ru-BY" sz="2800" b="0" i="0" u="none" strike="noStrike" dirty="0">
                        <a:solidFill>
                          <a:srgbClr val="000000"/>
                        </a:solidFill>
                        <a:effectLst/>
                        <a:latin typeface="Montserrat" panose="00000500000000000000" pitchFamily="2" charset="-52"/>
                      </a:endParaRPr>
                    </a:p>
                  </a:txBody>
                  <a:tcPr marL="7620" marR="7620" marT="7620" marB="0" anchor="ctr">
                    <a:solidFill>
                      <a:schemeClr val="accent1">
                        <a:lumMod val="60000"/>
                        <a:lumOff val="40000"/>
                      </a:schemeClr>
                    </a:solidFill>
                  </a:tcPr>
                </a:tc>
                <a:tc>
                  <a:txBody>
                    <a:bodyPr/>
                    <a:lstStyle/>
                    <a:p>
                      <a:pPr algn="ctr" fontAlgn="ctr"/>
                      <a:r>
                        <a:rPr lang="ru-BY" sz="2800" u="none" strike="noStrike" dirty="0">
                          <a:effectLst/>
                          <a:latin typeface="Montserrat" panose="00000500000000000000" pitchFamily="2" charset="-52"/>
                        </a:rPr>
                        <a:t>40</a:t>
                      </a:r>
                      <a:endParaRPr lang="ru-BY" sz="2800" b="0" i="0" u="none" strike="noStrike" dirty="0">
                        <a:solidFill>
                          <a:srgbClr val="000000"/>
                        </a:solidFill>
                        <a:effectLst/>
                        <a:latin typeface="Montserrat" panose="00000500000000000000" pitchFamily="2" charset="-52"/>
                      </a:endParaRPr>
                    </a:p>
                  </a:txBody>
                  <a:tcPr marL="7620" marR="7620" marT="7620" marB="0" anchor="ctr">
                    <a:solidFill>
                      <a:schemeClr val="accent1">
                        <a:lumMod val="60000"/>
                        <a:lumOff val="40000"/>
                      </a:schemeClr>
                    </a:solidFill>
                  </a:tcPr>
                </a:tc>
                <a:tc>
                  <a:txBody>
                    <a:bodyPr/>
                    <a:lstStyle/>
                    <a:p>
                      <a:pPr algn="ctr" fontAlgn="ctr"/>
                      <a:r>
                        <a:rPr lang="ru-BY" sz="2800" u="none" strike="noStrike">
                          <a:effectLst/>
                          <a:latin typeface="Montserrat" panose="00000500000000000000" pitchFamily="2" charset="-52"/>
                        </a:rPr>
                        <a:t>40</a:t>
                      </a:r>
                      <a:endParaRPr lang="ru-BY" sz="2800" b="0" i="0" u="none" strike="noStrike">
                        <a:solidFill>
                          <a:srgbClr val="000000"/>
                        </a:solidFill>
                        <a:effectLst/>
                        <a:latin typeface="Montserrat" panose="00000500000000000000" pitchFamily="2" charset="-52"/>
                      </a:endParaRPr>
                    </a:p>
                  </a:txBody>
                  <a:tcPr marL="7620" marR="7620" marT="7620" marB="0" anchor="ctr">
                    <a:solidFill>
                      <a:schemeClr val="accent1">
                        <a:lumMod val="60000"/>
                        <a:lumOff val="40000"/>
                      </a:schemeClr>
                    </a:solidFill>
                  </a:tcPr>
                </a:tc>
                <a:tc>
                  <a:txBody>
                    <a:bodyPr/>
                    <a:lstStyle/>
                    <a:p>
                      <a:pPr algn="ctr" fontAlgn="ctr"/>
                      <a:r>
                        <a:rPr lang="ru-BY" sz="2800" u="none" strike="noStrike">
                          <a:effectLst/>
                          <a:latin typeface="Montserrat" panose="00000500000000000000" pitchFamily="2" charset="-52"/>
                        </a:rPr>
                        <a:t>40</a:t>
                      </a:r>
                      <a:endParaRPr lang="ru-BY" sz="2800" b="0" i="0" u="none" strike="noStrike">
                        <a:solidFill>
                          <a:srgbClr val="000000"/>
                        </a:solidFill>
                        <a:effectLst/>
                        <a:latin typeface="Montserrat" panose="00000500000000000000" pitchFamily="2" charset="-52"/>
                      </a:endParaRPr>
                    </a:p>
                  </a:txBody>
                  <a:tcPr marL="7620" marR="7620" marT="7620" marB="0" anchor="ctr">
                    <a:solidFill>
                      <a:schemeClr val="accent1">
                        <a:lumMod val="60000"/>
                        <a:lumOff val="40000"/>
                      </a:schemeClr>
                    </a:solidFill>
                  </a:tcPr>
                </a:tc>
                <a:tc>
                  <a:txBody>
                    <a:bodyPr/>
                    <a:lstStyle/>
                    <a:p>
                      <a:pPr algn="ctr" fontAlgn="ctr"/>
                      <a:r>
                        <a:rPr lang="ru-BY" sz="2800" u="none" strike="noStrike" dirty="0">
                          <a:effectLst/>
                          <a:latin typeface="Montserrat" panose="00000500000000000000" pitchFamily="2" charset="-52"/>
                        </a:rPr>
                        <a:t>36,15</a:t>
                      </a:r>
                      <a:endParaRPr lang="ru-BY" sz="2800" b="0" i="0" u="none" strike="noStrike" dirty="0">
                        <a:solidFill>
                          <a:srgbClr val="000000"/>
                        </a:solidFill>
                        <a:effectLst/>
                        <a:latin typeface="Montserrat" panose="00000500000000000000" pitchFamily="2" charset="-52"/>
                      </a:endParaRPr>
                    </a:p>
                  </a:txBody>
                  <a:tcPr marL="7620" marR="7620" marT="7620" marB="0" anchor="ctr">
                    <a:solidFill>
                      <a:schemeClr val="accent1">
                        <a:lumMod val="60000"/>
                        <a:lumOff val="40000"/>
                      </a:schemeClr>
                    </a:solidFill>
                  </a:tcPr>
                </a:tc>
                <a:extLst>
                  <a:ext uri="{0D108BD9-81ED-4DB2-BD59-A6C34878D82A}">
                    <a16:rowId xmlns:a16="http://schemas.microsoft.com/office/drawing/2014/main" val="1137500996"/>
                  </a:ext>
                </a:extLst>
              </a:tr>
              <a:tr h="205740">
                <a:tc vMerge="1">
                  <a:txBody>
                    <a:bodyPr/>
                    <a:lstStyle/>
                    <a:p>
                      <a:endParaRPr lang="LID4096"/>
                    </a:p>
                  </a:txBody>
                  <a:tcPr/>
                </a:tc>
                <a:tc>
                  <a:txBody>
                    <a:bodyPr/>
                    <a:lstStyle/>
                    <a:p>
                      <a:pPr algn="ctr" fontAlgn="ctr"/>
                      <a:r>
                        <a:rPr lang="en-US" sz="2800" b="1" u="none" strike="noStrike" dirty="0">
                          <a:effectLst/>
                          <a:latin typeface="Montserrat" panose="00000500000000000000" pitchFamily="2" charset="-52"/>
                        </a:rPr>
                        <a:t>a</a:t>
                      </a:r>
                      <a:r>
                        <a:rPr lang="en-US" sz="2800" b="1" u="none" strike="noStrike" baseline="-25000" dirty="0">
                          <a:effectLst/>
                          <a:latin typeface="Montserrat" panose="00000500000000000000" pitchFamily="2" charset="-52"/>
                        </a:rPr>
                        <a:t>4</a:t>
                      </a:r>
                      <a:r>
                        <a:rPr lang="en-US" sz="2800" b="1" u="none" strike="noStrike" dirty="0">
                          <a:effectLst/>
                          <a:latin typeface="Montserrat" panose="00000500000000000000" pitchFamily="2" charset="-52"/>
                        </a:rPr>
                        <a:t>(11)</a:t>
                      </a:r>
                      <a:endParaRPr lang="en-US" sz="2800" b="1"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23</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30</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37</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44</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44</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35,25</a:t>
                      </a:r>
                      <a:endParaRPr lang="ru-BY" sz="2800" b="0" i="0" u="none" strike="noStrike">
                        <a:solidFill>
                          <a:srgbClr val="000000"/>
                        </a:solidFill>
                        <a:effectLst/>
                        <a:latin typeface="Montserrat" panose="00000500000000000000" pitchFamily="2" charset="-52"/>
                      </a:endParaRPr>
                    </a:p>
                  </a:txBody>
                  <a:tcPr marL="7620" marR="7620" marT="7620" marB="0" anchor="ctr"/>
                </a:tc>
                <a:extLst>
                  <a:ext uri="{0D108BD9-81ED-4DB2-BD59-A6C34878D82A}">
                    <a16:rowId xmlns:a16="http://schemas.microsoft.com/office/drawing/2014/main" val="589522139"/>
                  </a:ext>
                </a:extLst>
              </a:tr>
              <a:tr h="205740">
                <a:tc vMerge="1">
                  <a:txBody>
                    <a:bodyPr/>
                    <a:lstStyle/>
                    <a:p>
                      <a:endParaRPr lang="LID4096"/>
                    </a:p>
                  </a:txBody>
                  <a:tcPr/>
                </a:tc>
                <a:tc>
                  <a:txBody>
                    <a:bodyPr/>
                    <a:lstStyle/>
                    <a:p>
                      <a:pPr algn="ctr" fontAlgn="ctr"/>
                      <a:r>
                        <a:rPr lang="en-US" sz="2800" b="1" u="none" strike="noStrike" dirty="0">
                          <a:effectLst/>
                          <a:latin typeface="Montserrat" panose="00000500000000000000" pitchFamily="2" charset="-52"/>
                        </a:rPr>
                        <a:t>a</a:t>
                      </a:r>
                      <a:r>
                        <a:rPr lang="en-US" sz="2800" b="1" u="none" strike="noStrike" baseline="-25000" dirty="0">
                          <a:effectLst/>
                          <a:latin typeface="Montserrat" panose="00000500000000000000" pitchFamily="2" charset="-52"/>
                        </a:rPr>
                        <a:t>5</a:t>
                      </a:r>
                      <a:r>
                        <a:rPr lang="en-US" sz="2800" b="1" u="none" strike="noStrike" dirty="0">
                          <a:effectLst/>
                          <a:latin typeface="Montserrat" panose="00000500000000000000" pitchFamily="2" charset="-52"/>
                        </a:rPr>
                        <a:t>(12)</a:t>
                      </a:r>
                      <a:endParaRPr lang="en-US" sz="2800" b="1"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20</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27</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34</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41</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48</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32,95</a:t>
                      </a:r>
                      <a:endParaRPr lang="ru-BY" sz="2800" b="0" i="0" u="none" strike="noStrike" dirty="0">
                        <a:solidFill>
                          <a:srgbClr val="000000"/>
                        </a:solidFill>
                        <a:effectLst/>
                        <a:latin typeface="Montserrat" panose="00000500000000000000" pitchFamily="2" charset="-52"/>
                      </a:endParaRPr>
                    </a:p>
                  </a:txBody>
                  <a:tcPr marL="7620" marR="7620" marT="7620" marB="0" anchor="ctr"/>
                </a:tc>
                <a:extLst>
                  <a:ext uri="{0D108BD9-81ED-4DB2-BD59-A6C34878D82A}">
                    <a16:rowId xmlns:a16="http://schemas.microsoft.com/office/drawing/2014/main" val="1656350569"/>
                  </a:ext>
                </a:extLst>
              </a:tr>
              <a:tr h="205740">
                <a:tc gridSpan="2">
                  <a:txBody>
                    <a:bodyPr/>
                    <a:lstStyle/>
                    <a:p>
                      <a:pPr algn="ctr" fontAlgn="b"/>
                      <a:r>
                        <a:rPr lang="ru-RU" sz="2800" b="1" u="none" strike="noStrike" dirty="0">
                          <a:effectLst/>
                          <a:latin typeface="Montserrat" panose="00000500000000000000" pitchFamily="2" charset="-52"/>
                        </a:rPr>
                        <a:t>Вероятность спроса </a:t>
                      </a:r>
                      <a:r>
                        <a:rPr lang="en-US" sz="2800" b="1" u="none" strike="noStrike" dirty="0">
                          <a:effectLst/>
                          <a:latin typeface="Montserrat" panose="00000500000000000000" pitchFamily="2" charset="-52"/>
                        </a:rPr>
                        <a:t>p</a:t>
                      </a:r>
                      <a:r>
                        <a:rPr lang="en-US" sz="2800" b="1" u="none" strike="noStrike" baseline="-25000" dirty="0">
                          <a:effectLst/>
                          <a:latin typeface="Montserrat" panose="00000500000000000000" pitchFamily="2" charset="-52"/>
                        </a:rPr>
                        <a:t>(j)</a:t>
                      </a:r>
                      <a:endParaRPr lang="en-US" sz="2800" b="1" i="0" u="none" strike="noStrike" dirty="0">
                        <a:solidFill>
                          <a:srgbClr val="000000"/>
                        </a:solidFill>
                        <a:effectLst/>
                        <a:latin typeface="Montserrat" panose="00000500000000000000" pitchFamily="2" charset="-52"/>
                      </a:endParaRPr>
                    </a:p>
                  </a:txBody>
                  <a:tcPr marL="7620" marR="7620" marT="7620" marB="0" anchor="b"/>
                </a:tc>
                <a:tc hMerge="1">
                  <a:txBody>
                    <a:bodyPr/>
                    <a:lstStyle/>
                    <a:p>
                      <a:endParaRPr lang="LID4096"/>
                    </a:p>
                  </a:txBody>
                  <a:tcPr/>
                </a:tc>
                <a:tc>
                  <a:txBody>
                    <a:bodyPr/>
                    <a:lstStyle/>
                    <a:p>
                      <a:pPr algn="ctr" fontAlgn="ctr"/>
                      <a:r>
                        <a:rPr lang="ru-BY" sz="2800" u="none" strike="noStrike">
                          <a:effectLst/>
                          <a:latin typeface="Montserrat" panose="00000500000000000000" pitchFamily="2" charset="-52"/>
                        </a:rPr>
                        <a:t>0,15</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0,25</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0,3</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a:effectLst/>
                          <a:latin typeface="Montserrat" panose="00000500000000000000" pitchFamily="2" charset="-52"/>
                        </a:rPr>
                        <a:t>0,2</a:t>
                      </a:r>
                      <a:endParaRPr lang="ru-BY" sz="2800" b="0" i="0" u="none" strike="noStrike">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0,1</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l" fontAlgn="b"/>
                      <a:endParaRPr lang="ru-BY" sz="2800" b="0" i="0" u="none" strike="noStrike" dirty="0">
                        <a:solidFill>
                          <a:srgbClr val="000000"/>
                        </a:solidFill>
                        <a:effectLst/>
                        <a:latin typeface="Montserrat" panose="00000500000000000000" pitchFamily="2" charset="-52"/>
                      </a:endParaRPr>
                    </a:p>
                  </a:txBody>
                  <a:tcPr marL="7620" marR="7620" marT="7620" marB="0" anchor="b"/>
                </a:tc>
                <a:extLst>
                  <a:ext uri="{0D108BD9-81ED-4DB2-BD59-A6C34878D82A}">
                    <a16:rowId xmlns:a16="http://schemas.microsoft.com/office/drawing/2014/main" val="1061666822"/>
                  </a:ext>
                </a:extLst>
              </a:tr>
            </a:tbl>
          </a:graphicData>
        </a:graphic>
      </p:graphicFrame>
      <p:sp>
        <p:nvSpPr>
          <p:cNvPr id="9" name="TextBox 8">
            <a:extLst>
              <a:ext uri="{FF2B5EF4-FFF2-40B4-BE49-F238E27FC236}">
                <a16:creationId xmlns:a16="http://schemas.microsoft.com/office/drawing/2014/main" id="{DE03635F-362A-16E7-12EA-2BC8D2F58FFA}"/>
              </a:ext>
            </a:extLst>
          </p:cNvPr>
          <p:cNvSpPr txBox="1"/>
          <p:nvPr/>
        </p:nvSpPr>
        <p:spPr>
          <a:xfrm>
            <a:off x="1303105" y="6870646"/>
            <a:ext cx="14622780" cy="3108543"/>
          </a:xfrm>
          <a:prstGeom prst="rect">
            <a:avLst/>
          </a:prstGeom>
          <a:noFill/>
        </p:spPr>
        <p:txBody>
          <a:bodyPr wrap="square">
            <a:spAutoFit/>
          </a:bodyPr>
          <a:lstStyle/>
          <a:p>
            <a:r>
              <a:rPr lang="ru-RU" sz="2800" dirty="0">
                <a:solidFill>
                  <a:srgbClr val="2B2B2B"/>
                </a:solidFill>
                <a:latin typeface="Montserrat"/>
              </a:rPr>
              <a:t>Теперь находим максимальный элемент из столбца</a:t>
            </a:r>
          </a:p>
          <a:p>
            <a:endParaRPr lang="en-US" sz="2800" dirty="0">
              <a:solidFill>
                <a:srgbClr val="2B2B2B"/>
              </a:solidFill>
              <a:latin typeface="Montserrat"/>
            </a:endParaRPr>
          </a:p>
          <a:p>
            <a:r>
              <a:rPr lang="en-US" sz="2800" dirty="0">
                <a:solidFill>
                  <a:srgbClr val="2B2B2B"/>
                </a:solidFill>
                <a:latin typeface="Montserrat"/>
              </a:rPr>
              <a:t>B = max (32; 34,95; 36,15; 32,25; 32,95) = 36,15</a:t>
            </a:r>
          </a:p>
          <a:p>
            <a:endParaRPr lang="en-US" sz="2800" dirty="0">
              <a:solidFill>
                <a:srgbClr val="2B2B2B"/>
              </a:solidFill>
              <a:latin typeface="Montserrat"/>
            </a:endParaRPr>
          </a:p>
          <a:p>
            <a:r>
              <a:rPr lang="ru-RU" sz="2800" dirty="0">
                <a:solidFill>
                  <a:srgbClr val="2B2B2B"/>
                </a:solidFill>
                <a:latin typeface="Montserrat"/>
              </a:rPr>
              <a:t> Таким образом для максимизации прибыли необходимо выбрать стратегию </a:t>
            </a:r>
            <a:r>
              <a:rPr lang="en-US" sz="2800" dirty="0">
                <a:solidFill>
                  <a:srgbClr val="2B2B2B"/>
                </a:solidFill>
                <a:latin typeface="Montserrat"/>
              </a:rPr>
              <a:t>a3</a:t>
            </a:r>
            <a:r>
              <a:rPr lang="ru-RU" sz="2800" dirty="0">
                <a:solidFill>
                  <a:srgbClr val="2B2B2B"/>
                </a:solidFill>
                <a:latin typeface="Montserrat"/>
              </a:rPr>
              <a:t> и</a:t>
            </a:r>
            <a:r>
              <a:rPr lang="en-US" sz="2800" dirty="0">
                <a:solidFill>
                  <a:srgbClr val="2B2B2B"/>
                </a:solidFill>
                <a:latin typeface="Montserrat"/>
              </a:rPr>
              <a:t> </a:t>
            </a:r>
            <a:r>
              <a:rPr lang="ru-RU" sz="2800" dirty="0">
                <a:solidFill>
                  <a:srgbClr val="2B2B2B"/>
                </a:solidFill>
                <a:latin typeface="Montserrat"/>
              </a:rPr>
              <a:t>изготавливать по </a:t>
            </a:r>
            <a:r>
              <a:rPr lang="en-US" sz="2800" dirty="0">
                <a:solidFill>
                  <a:srgbClr val="2B2B2B"/>
                </a:solidFill>
                <a:latin typeface="Montserrat"/>
              </a:rPr>
              <a:t>10</a:t>
            </a:r>
            <a:r>
              <a:rPr lang="ru-RU" sz="2800" dirty="0">
                <a:solidFill>
                  <a:srgbClr val="2B2B2B"/>
                </a:solidFill>
                <a:latin typeface="Montserrat"/>
              </a:rPr>
              <a:t> тортов.</a:t>
            </a:r>
          </a:p>
          <a:p>
            <a:endParaRPr lang="LID4096" sz="2800" dirty="0">
              <a:solidFill>
                <a:srgbClr val="2B2B2B"/>
              </a:solidFill>
              <a:latin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8483139" y="-2447914"/>
            <a:ext cx="5334494" cy="4895828"/>
          </a:xfrm>
          <a:prstGeom prst="rect">
            <a:avLst/>
          </a:prstGeom>
        </p:spPr>
      </p:pic>
      <p:sp>
        <p:nvSpPr>
          <p:cNvPr id="6" name="TextBox 6"/>
          <p:cNvSpPr txBox="1"/>
          <p:nvPr/>
        </p:nvSpPr>
        <p:spPr>
          <a:xfrm>
            <a:off x="1447800" y="571500"/>
            <a:ext cx="15763226" cy="1813638"/>
          </a:xfrm>
          <a:prstGeom prst="rect">
            <a:avLst/>
          </a:prstGeom>
        </p:spPr>
        <p:txBody>
          <a:bodyPr wrap="square" lIns="0" tIns="0" rIns="0" bIns="0" rtlCol="0" anchor="t">
            <a:spAutoFit/>
          </a:bodyPr>
          <a:lstStyle/>
          <a:p>
            <a:pPr>
              <a:lnSpc>
                <a:spcPts val="3640"/>
              </a:lnSpc>
            </a:pPr>
            <a:r>
              <a:rPr lang="ru-RU" sz="2600" u="none" dirty="0">
                <a:solidFill>
                  <a:srgbClr val="2B2B2B"/>
                </a:solidFill>
                <a:latin typeface="Montserrat"/>
              </a:rPr>
              <a:t>Чтобы ответить на пункт </a:t>
            </a:r>
            <a:r>
              <a:rPr lang="en-US" sz="2600" u="none" dirty="0">
                <a:solidFill>
                  <a:srgbClr val="2B2B2B"/>
                </a:solidFill>
                <a:latin typeface="Montserrat"/>
              </a:rPr>
              <a:t>b</a:t>
            </a:r>
            <a:r>
              <a:rPr lang="ru-RU" sz="2600" u="none" dirty="0">
                <a:solidFill>
                  <a:srgbClr val="2B2B2B"/>
                </a:solidFill>
                <a:latin typeface="Montserrat"/>
              </a:rPr>
              <a:t>,</a:t>
            </a:r>
            <a:r>
              <a:rPr lang="en-US" sz="2600" u="none" dirty="0">
                <a:solidFill>
                  <a:srgbClr val="2B2B2B"/>
                </a:solidFill>
                <a:latin typeface="Montserrat"/>
              </a:rPr>
              <a:t> </a:t>
            </a:r>
            <a:r>
              <a:rPr lang="ru-RU" sz="2600" dirty="0">
                <a:solidFill>
                  <a:srgbClr val="2B2B2B"/>
                </a:solidFill>
                <a:latin typeface="Montserrat"/>
              </a:rPr>
              <a:t>и</a:t>
            </a:r>
            <a:r>
              <a:rPr lang="ru-RU" sz="2600" u="none" dirty="0">
                <a:solidFill>
                  <a:srgbClr val="2B2B2B"/>
                </a:solidFill>
                <a:latin typeface="Montserrat"/>
              </a:rPr>
              <a:t>спользуем выше полученные данные, с помощью их можно оценить средний взвешенный финансовый результат EMV для каждой альтернативы (значения размера заказа). Для этого </a:t>
            </a:r>
            <a:r>
              <a:rPr lang="ru-RU" sz="2400" u="none" dirty="0">
                <a:solidFill>
                  <a:srgbClr val="2B2B2B"/>
                </a:solidFill>
                <a:latin typeface="Montserrat"/>
              </a:rPr>
              <a:t>посчитаем значения ∑(</a:t>
            </a:r>
            <a:r>
              <a:rPr lang="en-US" sz="2400" u="none" dirty="0" err="1">
                <a:solidFill>
                  <a:srgbClr val="2B2B2B"/>
                </a:solidFill>
                <a:latin typeface="Montserrat"/>
              </a:rPr>
              <a:t>a</a:t>
            </a:r>
            <a:r>
              <a:rPr lang="en-US" sz="2400" u="none" baseline="-25000" dirty="0" err="1">
                <a:solidFill>
                  <a:srgbClr val="2B2B2B"/>
                </a:solidFill>
                <a:latin typeface="Montserrat"/>
              </a:rPr>
              <a:t>ij</a:t>
            </a:r>
            <a:r>
              <a:rPr lang="en-US" sz="2400" u="none" dirty="0" err="1">
                <a:solidFill>
                  <a:srgbClr val="2B2B2B"/>
                </a:solidFill>
                <a:latin typeface="Montserrat"/>
              </a:rPr>
              <a:t>p</a:t>
            </a:r>
            <a:r>
              <a:rPr lang="en-US" sz="2400" u="none" baseline="-25000" dirty="0" err="1">
                <a:solidFill>
                  <a:srgbClr val="2B2B2B"/>
                </a:solidFill>
                <a:latin typeface="Montserrat"/>
              </a:rPr>
              <a:t>j</a:t>
            </a:r>
            <a:r>
              <a:rPr lang="en-US" sz="2400" u="none" dirty="0">
                <a:solidFill>
                  <a:srgbClr val="2B2B2B"/>
                </a:solidFill>
                <a:latin typeface="Montserrat"/>
              </a:rPr>
              <a:t>)</a:t>
            </a:r>
            <a:r>
              <a:rPr lang="ru-RU" sz="2400" u="none" dirty="0">
                <a:solidFill>
                  <a:srgbClr val="2B2B2B"/>
                </a:solidFill>
                <a:latin typeface="Montserrat"/>
              </a:rPr>
              <a:t>:</a:t>
            </a:r>
            <a:endParaRPr lang="en-US" sz="2400" u="none" dirty="0">
              <a:solidFill>
                <a:srgbClr val="2B2B2B"/>
              </a:solidFill>
              <a:latin typeface="Montserrat"/>
            </a:endParaRPr>
          </a:p>
          <a:p>
            <a:pPr marL="0" lvl="0" indent="0" algn="l">
              <a:lnSpc>
                <a:spcPts val="3640"/>
              </a:lnSpc>
            </a:pPr>
            <a:r>
              <a:rPr lang="ru-RU" sz="2600" u="none" dirty="0">
                <a:solidFill>
                  <a:srgbClr val="2B2B2B"/>
                </a:solidFill>
                <a:latin typeface="Montserrat"/>
              </a:rPr>
              <a:t> </a:t>
            </a:r>
            <a:endParaRPr lang="en-US" sz="2600" u="none" dirty="0">
              <a:solidFill>
                <a:srgbClr val="2B2B2B"/>
              </a:solidFill>
              <a:latin typeface="Montserrat"/>
            </a:endParaRPr>
          </a:p>
        </p:txBody>
      </p:sp>
      <p:graphicFrame>
        <p:nvGraphicFramePr>
          <p:cNvPr id="8" name="Таблица 7">
            <a:extLst>
              <a:ext uri="{FF2B5EF4-FFF2-40B4-BE49-F238E27FC236}">
                <a16:creationId xmlns:a16="http://schemas.microsoft.com/office/drawing/2014/main" id="{465838B1-8543-83BB-A06B-2B1D58F1B334}"/>
              </a:ext>
            </a:extLst>
          </p:cNvPr>
          <p:cNvGraphicFramePr>
            <a:graphicFrameLocks noGrp="1"/>
          </p:cNvGraphicFramePr>
          <p:nvPr>
            <p:extLst>
              <p:ext uri="{D42A27DB-BD31-4B8C-83A1-F6EECF244321}">
                <p14:modId xmlns:p14="http://schemas.microsoft.com/office/powerpoint/2010/main" val="3763773051"/>
              </p:ext>
            </p:extLst>
          </p:nvPr>
        </p:nvGraphicFramePr>
        <p:xfrm>
          <a:off x="1176014" y="2171700"/>
          <a:ext cx="16306798" cy="5715000"/>
        </p:xfrm>
        <a:graphic>
          <a:graphicData uri="http://schemas.openxmlformats.org/drawingml/2006/table">
            <a:tbl>
              <a:tblPr>
                <a:tableStyleId>{5940675A-B579-460E-94D1-54222C63F5DA}</a:tableStyleId>
              </a:tblPr>
              <a:tblGrid>
                <a:gridCol w="3989961">
                  <a:extLst>
                    <a:ext uri="{9D8B030D-6E8A-4147-A177-3AD203B41FA5}">
                      <a16:colId xmlns:a16="http://schemas.microsoft.com/office/drawing/2014/main" val="2508910656"/>
                    </a:ext>
                  </a:extLst>
                </a:gridCol>
                <a:gridCol w="3989961">
                  <a:extLst>
                    <a:ext uri="{9D8B030D-6E8A-4147-A177-3AD203B41FA5}">
                      <a16:colId xmlns:a16="http://schemas.microsoft.com/office/drawing/2014/main" val="1006866984"/>
                    </a:ext>
                  </a:extLst>
                </a:gridCol>
                <a:gridCol w="1665376">
                  <a:extLst>
                    <a:ext uri="{9D8B030D-6E8A-4147-A177-3AD203B41FA5}">
                      <a16:colId xmlns:a16="http://schemas.microsoft.com/office/drawing/2014/main" val="3232671242"/>
                    </a:ext>
                  </a:extLst>
                </a:gridCol>
                <a:gridCol w="1332300">
                  <a:extLst>
                    <a:ext uri="{9D8B030D-6E8A-4147-A177-3AD203B41FA5}">
                      <a16:colId xmlns:a16="http://schemas.microsoft.com/office/drawing/2014/main" val="3108082805"/>
                    </a:ext>
                  </a:extLst>
                </a:gridCol>
                <a:gridCol w="1332300">
                  <a:extLst>
                    <a:ext uri="{9D8B030D-6E8A-4147-A177-3AD203B41FA5}">
                      <a16:colId xmlns:a16="http://schemas.microsoft.com/office/drawing/2014/main" val="836764333"/>
                    </a:ext>
                  </a:extLst>
                </a:gridCol>
                <a:gridCol w="1332300">
                  <a:extLst>
                    <a:ext uri="{9D8B030D-6E8A-4147-A177-3AD203B41FA5}">
                      <a16:colId xmlns:a16="http://schemas.microsoft.com/office/drawing/2014/main" val="2332047559"/>
                    </a:ext>
                  </a:extLst>
                </a:gridCol>
                <a:gridCol w="1332300">
                  <a:extLst>
                    <a:ext uri="{9D8B030D-6E8A-4147-A177-3AD203B41FA5}">
                      <a16:colId xmlns:a16="http://schemas.microsoft.com/office/drawing/2014/main" val="3431301318"/>
                    </a:ext>
                  </a:extLst>
                </a:gridCol>
                <a:gridCol w="1332300">
                  <a:extLst>
                    <a:ext uri="{9D8B030D-6E8A-4147-A177-3AD203B41FA5}">
                      <a16:colId xmlns:a16="http://schemas.microsoft.com/office/drawing/2014/main" val="1822342608"/>
                    </a:ext>
                  </a:extLst>
                </a:gridCol>
              </a:tblGrid>
              <a:tr h="690396">
                <a:tc>
                  <a:txBody>
                    <a:bodyPr/>
                    <a:lstStyle/>
                    <a:p>
                      <a:pPr algn="l" fontAlgn="b"/>
                      <a:r>
                        <a:rPr lang="ru-BY" sz="2600" u="none" kern="1200" dirty="0">
                          <a:solidFill>
                            <a:srgbClr val="2B2B2B"/>
                          </a:solidFill>
                          <a:latin typeface="Montserrat"/>
                          <a:ea typeface="+mn-ea"/>
                          <a:cs typeface="+mn-cs"/>
                        </a:rPr>
                        <a:t> </a:t>
                      </a:r>
                    </a:p>
                  </a:txBody>
                  <a:tcPr marL="7620" marR="7620" marT="7620" marB="0" anchor="b"/>
                </a:tc>
                <a:tc>
                  <a:txBody>
                    <a:bodyPr/>
                    <a:lstStyle/>
                    <a:p>
                      <a:pPr algn="l" fontAlgn="b"/>
                      <a:r>
                        <a:rPr lang="ru-BY" sz="2600" u="none" kern="1200">
                          <a:solidFill>
                            <a:srgbClr val="2B2B2B"/>
                          </a:solidFill>
                          <a:latin typeface="Montserrat"/>
                          <a:ea typeface="+mn-ea"/>
                          <a:cs typeface="+mn-cs"/>
                        </a:rPr>
                        <a:t> </a:t>
                      </a:r>
                    </a:p>
                  </a:txBody>
                  <a:tcPr marL="7620" marR="7620" marT="7620" marB="0" anchor="b"/>
                </a:tc>
                <a:tc gridSpan="5">
                  <a:txBody>
                    <a:bodyPr/>
                    <a:lstStyle/>
                    <a:p>
                      <a:pPr algn="ctr" fontAlgn="b"/>
                      <a:r>
                        <a:rPr lang="ru-RU" sz="2600" b="1" u="none" kern="1200">
                          <a:solidFill>
                            <a:srgbClr val="2B2B2B"/>
                          </a:solidFill>
                          <a:latin typeface="Montserrat"/>
                          <a:ea typeface="+mn-ea"/>
                          <a:cs typeface="+mn-cs"/>
                        </a:rPr>
                        <a:t>Возможный спрос</a:t>
                      </a:r>
                    </a:p>
                  </a:txBody>
                  <a:tcPr marL="7620" marR="7620" marT="7620" marB="0" anchor="b"/>
                </a:tc>
                <a:tc hMerge="1">
                  <a:txBody>
                    <a:bodyPr/>
                    <a:lstStyle/>
                    <a:p>
                      <a:endParaRPr lang="LID4096"/>
                    </a:p>
                  </a:txBody>
                  <a:tcPr/>
                </a:tc>
                <a:tc hMerge="1">
                  <a:txBody>
                    <a:bodyPr/>
                    <a:lstStyle/>
                    <a:p>
                      <a:endParaRPr lang="LID4096"/>
                    </a:p>
                  </a:txBody>
                  <a:tcPr/>
                </a:tc>
                <a:tc hMerge="1">
                  <a:txBody>
                    <a:bodyPr/>
                    <a:lstStyle/>
                    <a:p>
                      <a:endParaRPr lang="LID4096"/>
                    </a:p>
                  </a:txBody>
                  <a:tcPr/>
                </a:tc>
                <a:tc hMerge="1">
                  <a:txBody>
                    <a:bodyPr/>
                    <a:lstStyle/>
                    <a:p>
                      <a:endParaRPr lang="LID4096"/>
                    </a:p>
                  </a:txBody>
                  <a:tcPr/>
                </a:tc>
                <a:tc rowSpan="2">
                  <a:txBody>
                    <a:bodyPr/>
                    <a:lstStyle/>
                    <a:p>
                      <a:pPr algn="ctr" fontAlgn="ctr"/>
                      <a:r>
                        <a:rPr lang="en-US" sz="2600" b="1" u="none" kern="1200" dirty="0">
                          <a:solidFill>
                            <a:srgbClr val="2B2B2B"/>
                          </a:solidFill>
                          <a:latin typeface="Montserrat"/>
                          <a:ea typeface="+mn-ea"/>
                          <a:cs typeface="+mn-cs"/>
                        </a:rPr>
                        <a:t>EVM</a:t>
                      </a:r>
                    </a:p>
                  </a:txBody>
                  <a:tcPr marL="7620" marR="7620" marT="7620" marB="0" anchor="ctr"/>
                </a:tc>
                <a:extLst>
                  <a:ext uri="{0D108BD9-81ED-4DB2-BD59-A6C34878D82A}">
                    <a16:rowId xmlns:a16="http://schemas.microsoft.com/office/drawing/2014/main" val="3671319962"/>
                  </a:ext>
                </a:extLst>
              </a:tr>
              <a:tr h="787294">
                <a:tc rowSpan="6">
                  <a:txBody>
                    <a:bodyPr/>
                    <a:lstStyle/>
                    <a:p>
                      <a:pPr algn="ctr" fontAlgn="ctr"/>
                      <a:r>
                        <a:rPr lang="ru-RU" sz="2600" b="1" u="none" kern="1200" dirty="0">
                          <a:solidFill>
                            <a:srgbClr val="2B2B2B"/>
                          </a:solidFill>
                          <a:latin typeface="Montserrat"/>
                          <a:ea typeface="+mn-ea"/>
                          <a:cs typeface="+mn-cs"/>
                        </a:rPr>
                        <a:t>Варианты заказа (альтернативы)</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 </a:t>
                      </a:r>
                    </a:p>
                  </a:txBody>
                  <a:tcPr marL="7620" marR="7620" marT="7620" marB="0" anchor="ctr"/>
                </a:tc>
                <a:tc>
                  <a:txBody>
                    <a:bodyPr/>
                    <a:lstStyle/>
                    <a:p>
                      <a:pPr algn="ctr" fontAlgn="ctr"/>
                      <a:r>
                        <a:rPr lang="ru-BY" sz="2600" b="1" u="none" kern="1200">
                          <a:solidFill>
                            <a:srgbClr val="2B2B2B"/>
                          </a:solidFill>
                          <a:latin typeface="Montserrat"/>
                          <a:ea typeface="+mn-ea"/>
                          <a:cs typeface="+mn-cs"/>
                        </a:rPr>
                        <a:t>8</a:t>
                      </a:r>
                    </a:p>
                  </a:txBody>
                  <a:tcPr marL="7620" marR="7620" marT="7620" marB="0" anchor="ctr"/>
                </a:tc>
                <a:tc>
                  <a:txBody>
                    <a:bodyPr/>
                    <a:lstStyle/>
                    <a:p>
                      <a:pPr algn="ctr" fontAlgn="ctr"/>
                      <a:r>
                        <a:rPr lang="ru-BY" sz="2600" b="1" u="none" kern="1200">
                          <a:solidFill>
                            <a:srgbClr val="2B2B2B"/>
                          </a:solidFill>
                          <a:latin typeface="Montserrat"/>
                          <a:ea typeface="+mn-ea"/>
                          <a:cs typeface="+mn-cs"/>
                        </a:rPr>
                        <a:t>9</a:t>
                      </a:r>
                    </a:p>
                  </a:txBody>
                  <a:tcPr marL="7620" marR="7620" marT="7620" marB="0" anchor="ctr"/>
                </a:tc>
                <a:tc>
                  <a:txBody>
                    <a:bodyPr/>
                    <a:lstStyle/>
                    <a:p>
                      <a:pPr algn="ctr" fontAlgn="ctr"/>
                      <a:r>
                        <a:rPr lang="ru-BY" sz="2600" b="1" u="none" kern="1200">
                          <a:solidFill>
                            <a:srgbClr val="2B2B2B"/>
                          </a:solidFill>
                          <a:latin typeface="Montserrat"/>
                          <a:ea typeface="+mn-ea"/>
                          <a:cs typeface="+mn-cs"/>
                        </a:rPr>
                        <a:t>10</a:t>
                      </a:r>
                    </a:p>
                  </a:txBody>
                  <a:tcPr marL="7620" marR="7620" marT="7620" marB="0" anchor="ctr"/>
                </a:tc>
                <a:tc>
                  <a:txBody>
                    <a:bodyPr/>
                    <a:lstStyle/>
                    <a:p>
                      <a:pPr algn="ctr" fontAlgn="ctr"/>
                      <a:r>
                        <a:rPr lang="ru-BY" sz="2600" b="1" u="none" kern="1200">
                          <a:solidFill>
                            <a:srgbClr val="2B2B2B"/>
                          </a:solidFill>
                          <a:latin typeface="Montserrat"/>
                          <a:ea typeface="+mn-ea"/>
                          <a:cs typeface="+mn-cs"/>
                        </a:rPr>
                        <a:t>11</a:t>
                      </a:r>
                    </a:p>
                  </a:txBody>
                  <a:tcPr marL="7620" marR="7620" marT="7620" marB="0" anchor="ctr"/>
                </a:tc>
                <a:tc>
                  <a:txBody>
                    <a:bodyPr/>
                    <a:lstStyle/>
                    <a:p>
                      <a:pPr algn="ctr" fontAlgn="ctr"/>
                      <a:r>
                        <a:rPr lang="ru-BY" sz="2600" b="1" u="none" kern="1200" dirty="0">
                          <a:solidFill>
                            <a:srgbClr val="2B2B2B"/>
                          </a:solidFill>
                          <a:latin typeface="Montserrat"/>
                          <a:ea typeface="+mn-ea"/>
                          <a:cs typeface="+mn-cs"/>
                        </a:rPr>
                        <a:t>12</a:t>
                      </a:r>
                    </a:p>
                  </a:txBody>
                  <a:tcPr marL="7620" marR="7620" marT="7620" marB="0" anchor="ctr"/>
                </a:tc>
                <a:tc vMerge="1">
                  <a:txBody>
                    <a:bodyPr/>
                    <a:lstStyle/>
                    <a:p>
                      <a:endParaRPr lang="LID4096"/>
                    </a:p>
                  </a:txBody>
                  <a:tcPr/>
                </a:tc>
                <a:extLst>
                  <a:ext uri="{0D108BD9-81ED-4DB2-BD59-A6C34878D82A}">
                    <a16:rowId xmlns:a16="http://schemas.microsoft.com/office/drawing/2014/main" val="910477266"/>
                  </a:ext>
                </a:extLst>
              </a:tr>
              <a:tr h="690396">
                <a:tc vMerge="1">
                  <a:txBody>
                    <a:bodyPr/>
                    <a:lstStyle/>
                    <a:p>
                      <a:endParaRPr lang="LID4096"/>
                    </a:p>
                  </a:txBody>
                  <a:tcPr/>
                </a:tc>
                <a:tc>
                  <a:txBody>
                    <a:bodyPr/>
                    <a:lstStyle/>
                    <a:p>
                      <a:pPr algn="ctr" fontAlgn="ctr"/>
                      <a:r>
                        <a:rPr lang="ru-BY" sz="2600" b="1" u="none" kern="1200" dirty="0">
                          <a:solidFill>
                            <a:srgbClr val="2B2B2B"/>
                          </a:solidFill>
                          <a:latin typeface="Montserrat"/>
                          <a:ea typeface="+mn-ea"/>
                          <a:cs typeface="+mn-cs"/>
                        </a:rPr>
                        <a:t>8</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extLst>
                  <a:ext uri="{0D108BD9-81ED-4DB2-BD59-A6C34878D82A}">
                    <a16:rowId xmlns:a16="http://schemas.microsoft.com/office/drawing/2014/main" val="3166571992"/>
                  </a:ext>
                </a:extLst>
              </a:tr>
              <a:tr h="690396">
                <a:tc vMerge="1">
                  <a:txBody>
                    <a:bodyPr/>
                    <a:lstStyle/>
                    <a:p>
                      <a:endParaRPr lang="LID4096"/>
                    </a:p>
                  </a:txBody>
                  <a:tcPr/>
                </a:tc>
                <a:tc>
                  <a:txBody>
                    <a:bodyPr/>
                    <a:lstStyle/>
                    <a:p>
                      <a:pPr algn="ctr" fontAlgn="ctr"/>
                      <a:r>
                        <a:rPr lang="ru-BY" sz="2600" b="1" u="none" kern="1200" dirty="0">
                          <a:solidFill>
                            <a:srgbClr val="2B2B2B"/>
                          </a:solidFill>
                          <a:latin typeface="Montserrat"/>
                          <a:ea typeface="+mn-ea"/>
                          <a:cs typeface="+mn-cs"/>
                        </a:rPr>
                        <a:t>9</a:t>
                      </a:r>
                    </a:p>
                  </a:txBody>
                  <a:tcPr marL="7620" marR="7620" marT="7620" marB="0" anchor="ctr"/>
                </a:tc>
                <a:tc>
                  <a:txBody>
                    <a:bodyPr/>
                    <a:lstStyle/>
                    <a:p>
                      <a:pPr algn="ctr" fontAlgn="ctr"/>
                      <a:r>
                        <a:rPr lang="ru-BY" sz="2600" u="none" kern="1200">
                          <a:solidFill>
                            <a:srgbClr val="2B2B2B"/>
                          </a:solidFill>
                          <a:latin typeface="Montserrat"/>
                          <a:ea typeface="+mn-ea"/>
                          <a:cs typeface="+mn-cs"/>
                        </a:rPr>
                        <a:t>29</a:t>
                      </a:r>
                    </a:p>
                  </a:txBody>
                  <a:tcPr marL="7620" marR="7620" marT="7620" marB="0" anchor="ctr"/>
                </a:tc>
                <a:tc>
                  <a:txBody>
                    <a:bodyPr/>
                    <a:lstStyle/>
                    <a:p>
                      <a:pPr algn="ctr" fontAlgn="ctr"/>
                      <a:r>
                        <a:rPr lang="ru-BY" sz="2600" u="none" kern="1200">
                          <a:solidFill>
                            <a:srgbClr val="2B2B2B"/>
                          </a:solidFill>
                          <a:latin typeface="Montserrat"/>
                          <a:ea typeface="+mn-ea"/>
                          <a:cs typeface="+mn-cs"/>
                        </a:rPr>
                        <a:t>36</a:t>
                      </a:r>
                    </a:p>
                  </a:txBody>
                  <a:tcPr marL="7620" marR="7620" marT="7620" marB="0" anchor="ctr"/>
                </a:tc>
                <a:tc>
                  <a:txBody>
                    <a:bodyPr/>
                    <a:lstStyle/>
                    <a:p>
                      <a:pPr algn="ctr" fontAlgn="ctr"/>
                      <a:r>
                        <a:rPr lang="ru-BY" sz="2600" u="none" kern="1200">
                          <a:solidFill>
                            <a:srgbClr val="2B2B2B"/>
                          </a:solidFill>
                          <a:latin typeface="Montserrat"/>
                          <a:ea typeface="+mn-ea"/>
                          <a:cs typeface="+mn-cs"/>
                        </a:rPr>
                        <a:t>36</a:t>
                      </a:r>
                    </a:p>
                  </a:txBody>
                  <a:tcPr marL="7620" marR="7620" marT="7620" marB="0" anchor="ctr"/>
                </a:tc>
                <a:tc>
                  <a:txBody>
                    <a:bodyPr/>
                    <a:lstStyle/>
                    <a:p>
                      <a:pPr algn="ctr" fontAlgn="ctr"/>
                      <a:r>
                        <a:rPr lang="ru-BY" sz="2600" u="none" kern="1200">
                          <a:solidFill>
                            <a:srgbClr val="2B2B2B"/>
                          </a:solidFill>
                          <a:latin typeface="Montserrat"/>
                          <a:ea typeface="+mn-ea"/>
                          <a:cs typeface="+mn-cs"/>
                        </a:rPr>
                        <a:t>36</a:t>
                      </a:r>
                    </a:p>
                  </a:txBody>
                  <a:tcPr marL="7620" marR="7620" marT="7620" marB="0" anchor="ctr"/>
                </a:tc>
                <a:tc>
                  <a:txBody>
                    <a:bodyPr/>
                    <a:lstStyle/>
                    <a:p>
                      <a:pPr algn="ctr" fontAlgn="ctr"/>
                      <a:r>
                        <a:rPr lang="ru-BY" sz="2600" u="none" kern="1200">
                          <a:solidFill>
                            <a:srgbClr val="2B2B2B"/>
                          </a:solidFill>
                          <a:latin typeface="Montserrat"/>
                          <a:ea typeface="+mn-ea"/>
                          <a:cs typeface="+mn-cs"/>
                        </a:rPr>
                        <a:t>36</a:t>
                      </a:r>
                    </a:p>
                  </a:txBody>
                  <a:tcPr marL="7620" marR="7620" marT="7620" marB="0" anchor="ctr"/>
                </a:tc>
                <a:tc>
                  <a:txBody>
                    <a:bodyPr/>
                    <a:lstStyle/>
                    <a:p>
                      <a:pPr algn="ctr" fontAlgn="ctr"/>
                      <a:r>
                        <a:rPr lang="ru-BY" sz="2600" u="none" kern="1200">
                          <a:solidFill>
                            <a:srgbClr val="2B2B2B"/>
                          </a:solidFill>
                          <a:latin typeface="Montserrat"/>
                          <a:ea typeface="+mn-ea"/>
                          <a:cs typeface="+mn-cs"/>
                        </a:rPr>
                        <a:t>34,95</a:t>
                      </a:r>
                    </a:p>
                  </a:txBody>
                  <a:tcPr marL="7620" marR="7620" marT="7620" marB="0" anchor="ctr"/>
                </a:tc>
                <a:extLst>
                  <a:ext uri="{0D108BD9-81ED-4DB2-BD59-A6C34878D82A}">
                    <a16:rowId xmlns:a16="http://schemas.microsoft.com/office/drawing/2014/main" val="981292438"/>
                  </a:ext>
                </a:extLst>
              </a:tr>
              <a:tr h="690396">
                <a:tc vMerge="1">
                  <a:txBody>
                    <a:bodyPr/>
                    <a:lstStyle/>
                    <a:p>
                      <a:endParaRPr lang="LID4096"/>
                    </a:p>
                  </a:txBody>
                  <a:tcPr/>
                </a:tc>
                <a:tc>
                  <a:txBody>
                    <a:bodyPr/>
                    <a:lstStyle/>
                    <a:p>
                      <a:pPr algn="ctr" fontAlgn="ctr"/>
                      <a:r>
                        <a:rPr lang="ru-BY" sz="2600" b="1" u="none" kern="1200" dirty="0">
                          <a:solidFill>
                            <a:srgbClr val="2B2B2B"/>
                          </a:solidFill>
                          <a:latin typeface="Montserrat"/>
                          <a:ea typeface="+mn-ea"/>
                          <a:cs typeface="+mn-cs"/>
                        </a:rPr>
                        <a:t>10</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26</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33</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40</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40</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40</a:t>
                      </a:r>
                    </a:p>
                  </a:txBody>
                  <a:tcPr marL="7620" marR="7620" marT="7620" marB="0" anchor="ctr"/>
                </a:tc>
                <a:tc>
                  <a:txBody>
                    <a:bodyPr/>
                    <a:lstStyle/>
                    <a:p>
                      <a:pPr algn="ctr" fontAlgn="ctr"/>
                      <a:r>
                        <a:rPr lang="ru-BY" sz="2600" u="none" kern="1200">
                          <a:solidFill>
                            <a:srgbClr val="2B2B2B"/>
                          </a:solidFill>
                          <a:latin typeface="Montserrat"/>
                          <a:ea typeface="+mn-ea"/>
                          <a:cs typeface="+mn-cs"/>
                        </a:rPr>
                        <a:t>36,15</a:t>
                      </a:r>
                    </a:p>
                  </a:txBody>
                  <a:tcPr marL="7620" marR="7620" marT="7620" marB="0" anchor="ctr"/>
                </a:tc>
                <a:extLst>
                  <a:ext uri="{0D108BD9-81ED-4DB2-BD59-A6C34878D82A}">
                    <a16:rowId xmlns:a16="http://schemas.microsoft.com/office/drawing/2014/main" val="826335821"/>
                  </a:ext>
                </a:extLst>
              </a:tr>
              <a:tr h="690396">
                <a:tc vMerge="1">
                  <a:txBody>
                    <a:bodyPr/>
                    <a:lstStyle/>
                    <a:p>
                      <a:endParaRPr lang="LID4096"/>
                    </a:p>
                  </a:txBody>
                  <a:tcPr/>
                </a:tc>
                <a:tc>
                  <a:txBody>
                    <a:bodyPr/>
                    <a:lstStyle/>
                    <a:p>
                      <a:pPr algn="ctr" fontAlgn="ctr"/>
                      <a:r>
                        <a:rPr lang="ru-BY" sz="2600" b="1" u="none" kern="1200" dirty="0">
                          <a:solidFill>
                            <a:srgbClr val="2B2B2B"/>
                          </a:solidFill>
                          <a:latin typeface="Montserrat"/>
                          <a:ea typeface="+mn-ea"/>
                          <a:cs typeface="+mn-cs"/>
                        </a:rPr>
                        <a:t>11</a:t>
                      </a:r>
                    </a:p>
                  </a:txBody>
                  <a:tcPr marL="7620" marR="7620" marT="7620" marB="0" anchor="ctr"/>
                </a:tc>
                <a:tc>
                  <a:txBody>
                    <a:bodyPr/>
                    <a:lstStyle/>
                    <a:p>
                      <a:pPr algn="ctr" fontAlgn="ctr"/>
                      <a:r>
                        <a:rPr lang="ru-BY" sz="2600" u="none" kern="1200">
                          <a:solidFill>
                            <a:srgbClr val="2B2B2B"/>
                          </a:solidFill>
                          <a:latin typeface="Montserrat"/>
                          <a:ea typeface="+mn-ea"/>
                          <a:cs typeface="+mn-cs"/>
                        </a:rPr>
                        <a:t>23</a:t>
                      </a:r>
                    </a:p>
                  </a:txBody>
                  <a:tcPr marL="7620" marR="7620" marT="7620" marB="0" anchor="ctr"/>
                </a:tc>
                <a:tc>
                  <a:txBody>
                    <a:bodyPr/>
                    <a:lstStyle/>
                    <a:p>
                      <a:pPr algn="ctr" fontAlgn="ctr"/>
                      <a:r>
                        <a:rPr lang="ru-BY" sz="2600" u="none" kern="1200">
                          <a:solidFill>
                            <a:srgbClr val="2B2B2B"/>
                          </a:solidFill>
                          <a:latin typeface="Montserrat"/>
                          <a:ea typeface="+mn-ea"/>
                          <a:cs typeface="+mn-cs"/>
                        </a:rPr>
                        <a:t>30</a:t>
                      </a:r>
                    </a:p>
                  </a:txBody>
                  <a:tcPr marL="7620" marR="7620" marT="7620" marB="0" anchor="ctr"/>
                </a:tc>
                <a:tc>
                  <a:txBody>
                    <a:bodyPr/>
                    <a:lstStyle/>
                    <a:p>
                      <a:pPr algn="ctr" fontAlgn="ctr"/>
                      <a:r>
                        <a:rPr lang="ru-BY" sz="2600" u="none" kern="1200">
                          <a:solidFill>
                            <a:srgbClr val="2B2B2B"/>
                          </a:solidFill>
                          <a:latin typeface="Montserrat"/>
                          <a:ea typeface="+mn-ea"/>
                          <a:cs typeface="+mn-cs"/>
                        </a:rPr>
                        <a:t>37</a:t>
                      </a:r>
                    </a:p>
                  </a:txBody>
                  <a:tcPr marL="7620" marR="7620" marT="7620" marB="0" anchor="ctr"/>
                </a:tc>
                <a:tc>
                  <a:txBody>
                    <a:bodyPr/>
                    <a:lstStyle/>
                    <a:p>
                      <a:pPr algn="ctr" fontAlgn="ctr"/>
                      <a:r>
                        <a:rPr lang="ru-BY" sz="2600" u="none" kern="1200">
                          <a:solidFill>
                            <a:srgbClr val="2B2B2B"/>
                          </a:solidFill>
                          <a:latin typeface="Montserrat"/>
                          <a:ea typeface="+mn-ea"/>
                          <a:cs typeface="+mn-cs"/>
                        </a:rPr>
                        <a:t>44</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44</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35,25</a:t>
                      </a:r>
                    </a:p>
                  </a:txBody>
                  <a:tcPr marL="7620" marR="7620" marT="7620" marB="0" anchor="ctr"/>
                </a:tc>
                <a:extLst>
                  <a:ext uri="{0D108BD9-81ED-4DB2-BD59-A6C34878D82A}">
                    <a16:rowId xmlns:a16="http://schemas.microsoft.com/office/drawing/2014/main" val="2374991386"/>
                  </a:ext>
                </a:extLst>
              </a:tr>
              <a:tr h="690396">
                <a:tc vMerge="1">
                  <a:txBody>
                    <a:bodyPr/>
                    <a:lstStyle/>
                    <a:p>
                      <a:endParaRPr lang="LID4096"/>
                    </a:p>
                  </a:txBody>
                  <a:tcPr/>
                </a:tc>
                <a:tc>
                  <a:txBody>
                    <a:bodyPr/>
                    <a:lstStyle/>
                    <a:p>
                      <a:pPr algn="ctr" fontAlgn="ctr"/>
                      <a:r>
                        <a:rPr lang="ru-BY" sz="2600" b="1" u="none" kern="1200" dirty="0">
                          <a:solidFill>
                            <a:srgbClr val="2B2B2B"/>
                          </a:solidFill>
                          <a:latin typeface="Montserrat"/>
                          <a:ea typeface="+mn-ea"/>
                          <a:cs typeface="+mn-cs"/>
                        </a:rPr>
                        <a:t>12</a:t>
                      </a:r>
                    </a:p>
                  </a:txBody>
                  <a:tcPr marL="7620" marR="7620" marT="7620" marB="0" anchor="ctr"/>
                </a:tc>
                <a:tc>
                  <a:txBody>
                    <a:bodyPr/>
                    <a:lstStyle/>
                    <a:p>
                      <a:pPr algn="ctr" fontAlgn="ctr"/>
                      <a:r>
                        <a:rPr lang="ru-BY" sz="2600" u="none" kern="1200">
                          <a:solidFill>
                            <a:srgbClr val="2B2B2B"/>
                          </a:solidFill>
                          <a:latin typeface="Montserrat"/>
                          <a:ea typeface="+mn-ea"/>
                          <a:cs typeface="+mn-cs"/>
                        </a:rPr>
                        <a:t>20</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27</a:t>
                      </a:r>
                    </a:p>
                  </a:txBody>
                  <a:tcPr marL="7620" marR="7620" marT="7620" marB="0" anchor="ctr"/>
                </a:tc>
                <a:tc>
                  <a:txBody>
                    <a:bodyPr/>
                    <a:lstStyle/>
                    <a:p>
                      <a:pPr algn="ctr" fontAlgn="ctr"/>
                      <a:r>
                        <a:rPr lang="ru-BY" sz="2600" u="none" kern="1200">
                          <a:solidFill>
                            <a:srgbClr val="2B2B2B"/>
                          </a:solidFill>
                          <a:latin typeface="Montserrat"/>
                          <a:ea typeface="+mn-ea"/>
                          <a:cs typeface="+mn-cs"/>
                        </a:rPr>
                        <a:t>34</a:t>
                      </a:r>
                    </a:p>
                  </a:txBody>
                  <a:tcPr marL="7620" marR="7620" marT="7620" marB="0" anchor="ctr"/>
                </a:tc>
                <a:tc>
                  <a:txBody>
                    <a:bodyPr/>
                    <a:lstStyle/>
                    <a:p>
                      <a:pPr algn="ctr" fontAlgn="ctr"/>
                      <a:r>
                        <a:rPr lang="ru-BY" sz="2600" u="none" kern="1200">
                          <a:solidFill>
                            <a:srgbClr val="2B2B2B"/>
                          </a:solidFill>
                          <a:latin typeface="Montserrat"/>
                          <a:ea typeface="+mn-ea"/>
                          <a:cs typeface="+mn-cs"/>
                        </a:rPr>
                        <a:t>41</a:t>
                      </a:r>
                    </a:p>
                  </a:txBody>
                  <a:tcPr marL="7620" marR="7620" marT="7620" marB="0" anchor="ctr"/>
                </a:tc>
                <a:tc>
                  <a:txBody>
                    <a:bodyPr/>
                    <a:lstStyle/>
                    <a:p>
                      <a:pPr algn="ctr" fontAlgn="ctr"/>
                      <a:r>
                        <a:rPr lang="ru-BY" sz="2600" u="none" kern="1200">
                          <a:solidFill>
                            <a:srgbClr val="2B2B2B"/>
                          </a:solidFill>
                          <a:latin typeface="Montserrat"/>
                          <a:ea typeface="+mn-ea"/>
                          <a:cs typeface="+mn-cs"/>
                        </a:rPr>
                        <a:t>48</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32,95</a:t>
                      </a:r>
                    </a:p>
                  </a:txBody>
                  <a:tcPr marL="7620" marR="7620" marT="7620" marB="0" anchor="ctr"/>
                </a:tc>
                <a:extLst>
                  <a:ext uri="{0D108BD9-81ED-4DB2-BD59-A6C34878D82A}">
                    <a16:rowId xmlns:a16="http://schemas.microsoft.com/office/drawing/2014/main" val="2237895763"/>
                  </a:ext>
                </a:extLst>
              </a:tr>
              <a:tr h="785330">
                <a:tc gridSpan="2">
                  <a:txBody>
                    <a:bodyPr/>
                    <a:lstStyle/>
                    <a:p>
                      <a:pPr algn="ctr" fontAlgn="b"/>
                      <a:r>
                        <a:rPr lang="ru-RU" sz="2800" b="1" u="none" strike="noStrike" dirty="0">
                          <a:effectLst/>
                          <a:latin typeface="Montserrat" panose="00000500000000000000" pitchFamily="2" charset="-52"/>
                        </a:rPr>
                        <a:t>Вероятность спроса </a:t>
                      </a:r>
                      <a:r>
                        <a:rPr lang="en-US" sz="2800" b="1" u="none" strike="noStrike" dirty="0">
                          <a:effectLst/>
                          <a:latin typeface="Montserrat" panose="00000500000000000000" pitchFamily="2" charset="-52"/>
                        </a:rPr>
                        <a:t>p</a:t>
                      </a:r>
                      <a:r>
                        <a:rPr lang="en-US" sz="2800" b="1" u="none" strike="noStrike" baseline="-25000" dirty="0">
                          <a:effectLst/>
                          <a:latin typeface="Montserrat" panose="00000500000000000000" pitchFamily="2" charset="-52"/>
                        </a:rPr>
                        <a:t>(j)</a:t>
                      </a:r>
                      <a:endParaRPr lang="en-US" sz="2800" b="1" i="0" u="none" strike="noStrike" dirty="0">
                        <a:solidFill>
                          <a:srgbClr val="000000"/>
                        </a:solidFill>
                        <a:effectLst/>
                        <a:latin typeface="Montserrat" panose="00000500000000000000" pitchFamily="2" charset="-52"/>
                      </a:endParaRPr>
                    </a:p>
                  </a:txBody>
                  <a:tcPr marL="7620" marR="7620" marT="7620" marB="0" anchor="b"/>
                </a:tc>
                <a:tc hMerge="1">
                  <a:txBody>
                    <a:bodyPr/>
                    <a:lstStyle/>
                    <a:p>
                      <a:endParaRPr lang="LID4096"/>
                    </a:p>
                  </a:txBody>
                  <a:tcPr/>
                </a:tc>
                <a:tc>
                  <a:txBody>
                    <a:bodyPr/>
                    <a:lstStyle/>
                    <a:p>
                      <a:pPr algn="ctr"/>
                      <a:r>
                        <a:rPr lang="ru-RU" sz="2600" u="none" kern="1200" dirty="0">
                          <a:solidFill>
                            <a:srgbClr val="2B2B2B"/>
                          </a:solidFill>
                          <a:latin typeface="Montserrat"/>
                          <a:ea typeface="+mn-ea"/>
                          <a:cs typeface="+mn-cs"/>
                        </a:rPr>
                        <a:t>0,15</a:t>
                      </a:r>
                      <a:endParaRPr lang="LID4096" sz="2600" u="none" kern="1200" dirty="0">
                        <a:solidFill>
                          <a:srgbClr val="2B2B2B"/>
                        </a:solidFill>
                        <a:latin typeface="Montserrat"/>
                        <a:ea typeface="+mn-ea"/>
                        <a:cs typeface="+mn-cs"/>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0,25</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0,3</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0,2</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0,1</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endParaRPr lang="LID4096" dirty="0"/>
                    </a:p>
                  </a:txBody>
                  <a:tcPr marL="7620" marR="7620" marT="7620" marB="0" anchor="ctr"/>
                </a:tc>
                <a:extLst>
                  <a:ext uri="{0D108BD9-81ED-4DB2-BD59-A6C34878D82A}">
                    <a16:rowId xmlns:a16="http://schemas.microsoft.com/office/drawing/2014/main" val="88297360"/>
                  </a:ext>
                </a:extLst>
              </a:tr>
            </a:tbl>
          </a:graphicData>
        </a:graphic>
      </p:graphicFrame>
      <p:sp>
        <p:nvSpPr>
          <p:cNvPr id="2" name="TextBox 1">
            <a:extLst>
              <a:ext uri="{FF2B5EF4-FFF2-40B4-BE49-F238E27FC236}">
                <a16:creationId xmlns:a16="http://schemas.microsoft.com/office/drawing/2014/main" id="{CB514CFF-33DE-039E-4739-B18A5F9540B7}"/>
              </a:ext>
            </a:extLst>
          </p:cNvPr>
          <p:cNvSpPr txBox="1"/>
          <p:nvPr/>
        </p:nvSpPr>
        <p:spPr>
          <a:xfrm>
            <a:off x="1176014" y="8420100"/>
            <a:ext cx="16035012" cy="769441"/>
          </a:xfrm>
          <a:prstGeom prst="rect">
            <a:avLst/>
          </a:prstGeom>
          <a:noFill/>
        </p:spPr>
        <p:txBody>
          <a:bodyPr wrap="square" rtlCol="0">
            <a:spAutoFit/>
          </a:bodyPr>
          <a:lstStyle/>
          <a:p>
            <a:r>
              <a:rPr lang="ru-RU" sz="2600" dirty="0">
                <a:solidFill>
                  <a:srgbClr val="2B2B2B"/>
                </a:solidFill>
                <a:latin typeface="Montserrat"/>
              </a:rPr>
              <a:t>Максимальная величина средней прибыли – 36,15$ – соответствует заказу 10 тортов.</a:t>
            </a:r>
          </a:p>
          <a:p>
            <a:endParaRPr lang="LID4096" dirty="0"/>
          </a:p>
        </p:txBody>
      </p:sp>
    </p:spTree>
    <p:extLst>
      <p:ext uri="{BB962C8B-B14F-4D97-AF65-F5344CB8AC3E}">
        <p14:creationId xmlns:p14="http://schemas.microsoft.com/office/powerpoint/2010/main" val="3679355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6333452" y="-1797179"/>
            <a:ext cx="15735219" cy="13881357"/>
          </a:xfrm>
          <a:prstGeom prst="rect">
            <a:avLst/>
          </a:prstGeom>
        </p:spPr>
      </p:pic>
      <p:sp>
        <p:nvSpPr>
          <p:cNvPr id="5" name="TextBox 5"/>
          <p:cNvSpPr txBox="1"/>
          <p:nvPr/>
        </p:nvSpPr>
        <p:spPr>
          <a:xfrm>
            <a:off x="914400" y="619592"/>
            <a:ext cx="16459199" cy="4269439"/>
          </a:xfrm>
          <a:prstGeom prst="rect">
            <a:avLst/>
          </a:prstGeom>
        </p:spPr>
        <p:txBody>
          <a:bodyPr wrap="square" lIns="0" tIns="0" rIns="0" bIns="0" rtlCol="0" anchor="t">
            <a:spAutoFit/>
          </a:bodyPr>
          <a:lstStyle/>
          <a:p>
            <a:pPr algn="just">
              <a:lnSpc>
                <a:spcPts val="4206"/>
              </a:lnSpc>
              <a:spcBef>
                <a:spcPct val="0"/>
              </a:spcBef>
            </a:pPr>
            <a:r>
              <a:rPr lang="ru-RU" sz="2800" kern="100" dirty="0">
                <a:effectLst/>
                <a:latin typeface="Montserrat" panose="00000500000000000000" pitchFamily="2" charset="-52"/>
                <a:ea typeface="Calibri" panose="020F0502020204030204" pitchFamily="34" charset="0"/>
                <a:cs typeface="Times New Roman" panose="02020603050405020304" pitchFamily="18" charset="0"/>
              </a:rPr>
              <a:t>Для того чтобы определить стоит ли хозяйке кондитерской платить гадалке по 2$, посчитаем стоимость совершенной информации</a:t>
            </a:r>
            <a:r>
              <a:rPr lang="ar-AE" sz="2800" kern="100" dirty="0">
                <a:effectLst/>
                <a:latin typeface="Montserrat" panose="00000500000000000000" pitchFamily="2" charset="-52"/>
                <a:ea typeface="Times New Roman" panose="02020603050405020304" pitchFamily="18" charset="0"/>
                <a:cs typeface="Times New Roman" panose="02020603050405020304" pitchFamily="18" charset="0"/>
              </a:rPr>
              <a:t>.</a:t>
            </a:r>
            <a:endParaRPr lang="en-US" sz="2800" kern="100" dirty="0">
              <a:effectLst/>
              <a:latin typeface="Montserrat" panose="00000500000000000000" pitchFamily="2" charset="-52"/>
              <a:ea typeface="Times New Roman" panose="02020603050405020304" pitchFamily="18" charset="0"/>
              <a:cs typeface="Times New Roman" panose="02020603050405020304" pitchFamily="18" charset="0"/>
            </a:endParaRPr>
          </a:p>
          <a:p>
            <a:pPr algn="just">
              <a:lnSpc>
                <a:spcPts val="4206"/>
              </a:lnSpc>
              <a:spcBef>
                <a:spcPct val="0"/>
              </a:spcBef>
            </a:pPr>
            <a:endParaRPr lang="en-US" sz="2800" kern="100" dirty="0">
              <a:latin typeface="Montserrat" panose="00000500000000000000" pitchFamily="2" charset="-52"/>
              <a:ea typeface="Times New Roman" panose="02020603050405020304" pitchFamily="18" charset="0"/>
              <a:cs typeface="Times New Roman" panose="02020603050405020304" pitchFamily="18" charset="0"/>
            </a:endParaRPr>
          </a:p>
          <a:p>
            <a:pPr algn="just">
              <a:lnSpc>
                <a:spcPts val="4206"/>
              </a:lnSpc>
              <a:spcBef>
                <a:spcPct val="0"/>
              </a:spcBef>
            </a:pPr>
            <a:r>
              <a:rPr lang="ru-RU" sz="2800" kern="100" dirty="0">
                <a:latin typeface="Montserrat" panose="00000500000000000000" pitchFamily="2" charset="-52"/>
                <a:ea typeface="Times New Roman" panose="02020603050405020304" pitchFamily="18" charset="0"/>
                <a:cs typeface="Times New Roman" panose="02020603050405020304" pitchFamily="18" charset="0"/>
              </a:rPr>
              <a:t>Найдем максимальный выигрыш, для этого вычислим максимальный элемент в каждом столбце нашей таблицы.  </a:t>
            </a:r>
            <a:endParaRPr lang="en-US" sz="2800" kern="100" dirty="0">
              <a:effectLst/>
              <a:latin typeface="Montserrat" panose="00000500000000000000" pitchFamily="2" charset="-52"/>
              <a:ea typeface="Times New Roman" panose="02020603050405020304" pitchFamily="18" charset="0"/>
              <a:cs typeface="Times New Roman" panose="02020603050405020304" pitchFamily="18" charset="0"/>
            </a:endParaRPr>
          </a:p>
          <a:p>
            <a:pPr algn="just">
              <a:lnSpc>
                <a:spcPts val="4206"/>
              </a:lnSpc>
              <a:spcBef>
                <a:spcPct val="0"/>
              </a:spcBef>
            </a:pPr>
            <a:endParaRPr lang="ar-AE" sz="2800" kern="100" dirty="0">
              <a:effectLst/>
              <a:latin typeface="Montserrat" panose="00000500000000000000" pitchFamily="2" charset="-52"/>
              <a:ea typeface="Calibri" panose="020F0502020204030204" pitchFamily="34" charset="0"/>
              <a:cs typeface="Times New Roman" panose="02020603050405020304" pitchFamily="18" charset="0"/>
            </a:endParaRPr>
          </a:p>
          <a:p>
            <a:pPr algn="just">
              <a:lnSpc>
                <a:spcPts val="4206"/>
              </a:lnSpc>
              <a:spcBef>
                <a:spcPct val="0"/>
              </a:spcBef>
            </a:pPr>
            <a:endParaRPr lang="ru-RU" sz="3004" dirty="0">
              <a:solidFill>
                <a:srgbClr val="2B2B2B"/>
              </a:solidFill>
              <a:latin typeface="Montserrat"/>
            </a:endParaRPr>
          </a:p>
          <a:p>
            <a:pPr algn="just">
              <a:lnSpc>
                <a:spcPts val="4206"/>
              </a:lnSpc>
              <a:spcBef>
                <a:spcPct val="0"/>
              </a:spcBef>
            </a:pPr>
            <a:endParaRPr lang="ru-RU" sz="3004" dirty="0">
              <a:solidFill>
                <a:srgbClr val="2B2B2B"/>
              </a:solidFill>
              <a:latin typeface="Montserrat"/>
            </a:endParaRPr>
          </a:p>
        </p:txBody>
      </p:sp>
      <p:pic>
        <p:nvPicPr>
          <p:cNvPr id="6" name="Picture 6"/>
          <p:cNvPicPr>
            <a:picLocks noChangeAspect="1"/>
          </p:cNvPicPr>
          <p:nvPr/>
        </p:nvPicPr>
        <p:blipFill>
          <a:blip r:embed="rId3">
            <a:alphaModFix amt="50000"/>
          </a:blip>
          <a:srcRect/>
          <a:stretch>
            <a:fillRect/>
          </a:stretch>
        </p:blipFill>
        <p:spPr>
          <a:xfrm>
            <a:off x="-2318726" y="-376453"/>
            <a:ext cx="9743013" cy="1709948"/>
          </a:xfrm>
          <a:prstGeom prst="rect">
            <a:avLst/>
          </a:prstGeom>
        </p:spPr>
      </p:pic>
      <p:pic>
        <p:nvPicPr>
          <p:cNvPr id="7" name="Picture 7"/>
          <p:cNvPicPr>
            <a:picLocks noChangeAspect="1"/>
          </p:cNvPicPr>
          <p:nvPr/>
        </p:nvPicPr>
        <p:blipFill>
          <a:blip r:embed="rId4">
            <a:alphaModFix amt="25000"/>
          </a:blip>
          <a:srcRect/>
          <a:stretch>
            <a:fillRect/>
          </a:stretch>
        </p:blipFill>
        <p:spPr>
          <a:xfrm rot="-7199120">
            <a:off x="-2896988" y="-1002021"/>
            <a:ext cx="5793977" cy="5895448"/>
          </a:xfrm>
          <a:prstGeom prst="rect">
            <a:avLst/>
          </a:prstGeom>
        </p:spPr>
      </p:pic>
      <p:graphicFrame>
        <p:nvGraphicFramePr>
          <p:cNvPr id="9" name="Таблица 8">
            <a:extLst>
              <a:ext uri="{FF2B5EF4-FFF2-40B4-BE49-F238E27FC236}">
                <a16:creationId xmlns:a16="http://schemas.microsoft.com/office/drawing/2014/main" id="{081179DA-316F-D590-C022-F649F51A31B5}"/>
              </a:ext>
            </a:extLst>
          </p:cNvPr>
          <p:cNvGraphicFramePr>
            <a:graphicFrameLocks noGrp="1"/>
          </p:cNvGraphicFramePr>
          <p:nvPr>
            <p:extLst>
              <p:ext uri="{D42A27DB-BD31-4B8C-83A1-F6EECF244321}">
                <p14:modId xmlns:p14="http://schemas.microsoft.com/office/powerpoint/2010/main" val="2137698383"/>
              </p:ext>
            </p:extLst>
          </p:nvPr>
        </p:nvGraphicFramePr>
        <p:xfrm>
          <a:off x="1100138" y="3297123"/>
          <a:ext cx="16306798" cy="6405396"/>
        </p:xfrm>
        <a:graphic>
          <a:graphicData uri="http://schemas.openxmlformats.org/drawingml/2006/table">
            <a:tbl>
              <a:tblPr>
                <a:tableStyleId>{5940675A-B579-460E-94D1-54222C63F5DA}</a:tableStyleId>
              </a:tblPr>
              <a:tblGrid>
                <a:gridCol w="3989961">
                  <a:extLst>
                    <a:ext uri="{9D8B030D-6E8A-4147-A177-3AD203B41FA5}">
                      <a16:colId xmlns:a16="http://schemas.microsoft.com/office/drawing/2014/main" val="3136261821"/>
                    </a:ext>
                  </a:extLst>
                </a:gridCol>
                <a:gridCol w="3989961">
                  <a:extLst>
                    <a:ext uri="{9D8B030D-6E8A-4147-A177-3AD203B41FA5}">
                      <a16:colId xmlns:a16="http://schemas.microsoft.com/office/drawing/2014/main" val="2227521930"/>
                    </a:ext>
                  </a:extLst>
                </a:gridCol>
                <a:gridCol w="1665376">
                  <a:extLst>
                    <a:ext uri="{9D8B030D-6E8A-4147-A177-3AD203B41FA5}">
                      <a16:colId xmlns:a16="http://schemas.microsoft.com/office/drawing/2014/main" val="3859411639"/>
                    </a:ext>
                  </a:extLst>
                </a:gridCol>
                <a:gridCol w="1332300">
                  <a:extLst>
                    <a:ext uri="{9D8B030D-6E8A-4147-A177-3AD203B41FA5}">
                      <a16:colId xmlns:a16="http://schemas.microsoft.com/office/drawing/2014/main" val="3875617504"/>
                    </a:ext>
                  </a:extLst>
                </a:gridCol>
                <a:gridCol w="1332300">
                  <a:extLst>
                    <a:ext uri="{9D8B030D-6E8A-4147-A177-3AD203B41FA5}">
                      <a16:colId xmlns:a16="http://schemas.microsoft.com/office/drawing/2014/main" val="3297954008"/>
                    </a:ext>
                  </a:extLst>
                </a:gridCol>
                <a:gridCol w="1332300">
                  <a:extLst>
                    <a:ext uri="{9D8B030D-6E8A-4147-A177-3AD203B41FA5}">
                      <a16:colId xmlns:a16="http://schemas.microsoft.com/office/drawing/2014/main" val="3632184762"/>
                    </a:ext>
                  </a:extLst>
                </a:gridCol>
                <a:gridCol w="1332300">
                  <a:extLst>
                    <a:ext uri="{9D8B030D-6E8A-4147-A177-3AD203B41FA5}">
                      <a16:colId xmlns:a16="http://schemas.microsoft.com/office/drawing/2014/main" val="1918934930"/>
                    </a:ext>
                  </a:extLst>
                </a:gridCol>
                <a:gridCol w="1332300">
                  <a:extLst>
                    <a:ext uri="{9D8B030D-6E8A-4147-A177-3AD203B41FA5}">
                      <a16:colId xmlns:a16="http://schemas.microsoft.com/office/drawing/2014/main" val="1272239699"/>
                    </a:ext>
                  </a:extLst>
                </a:gridCol>
              </a:tblGrid>
              <a:tr h="690396">
                <a:tc>
                  <a:txBody>
                    <a:bodyPr/>
                    <a:lstStyle/>
                    <a:p>
                      <a:pPr algn="l" fontAlgn="b"/>
                      <a:r>
                        <a:rPr lang="ru-BY" sz="2600" u="none" kern="1200" dirty="0">
                          <a:solidFill>
                            <a:srgbClr val="2B2B2B"/>
                          </a:solidFill>
                          <a:latin typeface="Montserrat"/>
                          <a:ea typeface="+mn-ea"/>
                          <a:cs typeface="+mn-cs"/>
                        </a:rPr>
                        <a:t> </a:t>
                      </a:r>
                    </a:p>
                  </a:txBody>
                  <a:tcPr marL="7620" marR="7620" marT="7620" marB="0" anchor="b"/>
                </a:tc>
                <a:tc>
                  <a:txBody>
                    <a:bodyPr/>
                    <a:lstStyle/>
                    <a:p>
                      <a:pPr algn="l" fontAlgn="b"/>
                      <a:r>
                        <a:rPr lang="ru-BY" sz="2600" u="none" kern="1200">
                          <a:solidFill>
                            <a:srgbClr val="2B2B2B"/>
                          </a:solidFill>
                          <a:latin typeface="Montserrat"/>
                          <a:ea typeface="+mn-ea"/>
                          <a:cs typeface="+mn-cs"/>
                        </a:rPr>
                        <a:t> </a:t>
                      </a:r>
                    </a:p>
                  </a:txBody>
                  <a:tcPr marL="7620" marR="7620" marT="7620" marB="0" anchor="b"/>
                </a:tc>
                <a:tc gridSpan="5">
                  <a:txBody>
                    <a:bodyPr/>
                    <a:lstStyle/>
                    <a:p>
                      <a:pPr algn="ctr" fontAlgn="b"/>
                      <a:r>
                        <a:rPr lang="ru-RU" sz="2600" b="1" u="none" kern="1200" dirty="0">
                          <a:solidFill>
                            <a:srgbClr val="2B2B2B"/>
                          </a:solidFill>
                          <a:latin typeface="Montserrat"/>
                          <a:ea typeface="+mn-ea"/>
                          <a:cs typeface="+mn-cs"/>
                        </a:rPr>
                        <a:t>Возможный спрос</a:t>
                      </a:r>
                    </a:p>
                  </a:txBody>
                  <a:tcPr marL="7620" marR="7620" marT="7620" marB="0" anchor="b"/>
                </a:tc>
                <a:tc hMerge="1">
                  <a:txBody>
                    <a:bodyPr/>
                    <a:lstStyle/>
                    <a:p>
                      <a:endParaRPr lang="LID4096"/>
                    </a:p>
                  </a:txBody>
                  <a:tcPr/>
                </a:tc>
                <a:tc hMerge="1">
                  <a:txBody>
                    <a:bodyPr/>
                    <a:lstStyle/>
                    <a:p>
                      <a:endParaRPr lang="LID4096"/>
                    </a:p>
                  </a:txBody>
                  <a:tcPr/>
                </a:tc>
                <a:tc hMerge="1">
                  <a:txBody>
                    <a:bodyPr/>
                    <a:lstStyle/>
                    <a:p>
                      <a:endParaRPr lang="LID4096"/>
                    </a:p>
                  </a:txBody>
                  <a:tcPr/>
                </a:tc>
                <a:tc hMerge="1">
                  <a:txBody>
                    <a:bodyPr/>
                    <a:lstStyle/>
                    <a:p>
                      <a:endParaRPr lang="LID4096"/>
                    </a:p>
                  </a:txBody>
                  <a:tcPr/>
                </a:tc>
                <a:tc rowSpan="2">
                  <a:txBody>
                    <a:bodyPr/>
                    <a:lstStyle/>
                    <a:p>
                      <a:pPr algn="ctr" fontAlgn="ctr"/>
                      <a:r>
                        <a:rPr lang="en-US" sz="2600" b="1" u="none" kern="1200">
                          <a:solidFill>
                            <a:srgbClr val="2B2B2B"/>
                          </a:solidFill>
                          <a:latin typeface="Montserrat"/>
                          <a:ea typeface="+mn-ea"/>
                          <a:cs typeface="+mn-cs"/>
                        </a:rPr>
                        <a:t>EVM</a:t>
                      </a:r>
                    </a:p>
                  </a:txBody>
                  <a:tcPr marL="7620" marR="7620" marT="7620" marB="0" anchor="ctr"/>
                </a:tc>
                <a:extLst>
                  <a:ext uri="{0D108BD9-81ED-4DB2-BD59-A6C34878D82A}">
                    <a16:rowId xmlns:a16="http://schemas.microsoft.com/office/drawing/2014/main" val="3552536045"/>
                  </a:ext>
                </a:extLst>
              </a:tr>
              <a:tr h="787294">
                <a:tc rowSpan="6">
                  <a:txBody>
                    <a:bodyPr/>
                    <a:lstStyle/>
                    <a:p>
                      <a:pPr algn="ctr" fontAlgn="ctr"/>
                      <a:r>
                        <a:rPr lang="ru-RU" sz="2600" b="1" u="none" kern="1200" dirty="0">
                          <a:solidFill>
                            <a:srgbClr val="2B2B2B"/>
                          </a:solidFill>
                          <a:latin typeface="Montserrat"/>
                          <a:ea typeface="+mn-ea"/>
                          <a:cs typeface="+mn-cs"/>
                        </a:rPr>
                        <a:t>Варианты заказа (альтернативы)</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 </a:t>
                      </a:r>
                    </a:p>
                  </a:txBody>
                  <a:tcPr marL="7620" marR="7620" marT="7620" marB="0" anchor="ctr"/>
                </a:tc>
                <a:tc>
                  <a:txBody>
                    <a:bodyPr/>
                    <a:lstStyle/>
                    <a:p>
                      <a:pPr algn="ctr" fontAlgn="ctr"/>
                      <a:r>
                        <a:rPr lang="ru-BY" sz="2600" b="1" u="none" kern="1200">
                          <a:solidFill>
                            <a:srgbClr val="2B2B2B"/>
                          </a:solidFill>
                          <a:latin typeface="Montserrat"/>
                          <a:ea typeface="+mn-ea"/>
                          <a:cs typeface="+mn-cs"/>
                        </a:rPr>
                        <a:t>8</a:t>
                      </a:r>
                    </a:p>
                  </a:txBody>
                  <a:tcPr marL="7620" marR="7620" marT="7620" marB="0" anchor="ctr"/>
                </a:tc>
                <a:tc>
                  <a:txBody>
                    <a:bodyPr/>
                    <a:lstStyle/>
                    <a:p>
                      <a:pPr algn="ctr" fontAlgn="ctr"/>
                      <a:r>
                        <a:rPr lang="ru-BY" sz="2600" b="1" u="none" kern="1200">
                          <a:solidFill>
                            <a:srgbClr val="2B2B2B"/>
                          </a:solidFill>
                          <a:latin typeface="Montserrat"/>
                          <a:ea typeface="+mn-ea"/>
                          <a:cs typeface="+mn-cs"/>
                        </a:rPr>
                        <a:t>9</a:t>
                      </a:r>
                    </a:p>
                  </a:txBody>
                  <a:tcPr marL="7620" marR="7620" marT="7620" marB="0" anchor="ctr"/>
                </a:tc>
                <a:tc>
                  <a:txBody>
                    <a:bodyPr/>
                    <a:lstStyle/>
                    <a:p>
                      <a:pPr algn="ctr" fontAlgn="ctr"/>
                      <a:r>
                        <a:rPr lang="ru-BY" sz="2600" b="1" u="none" kern="1200">
                          <a:solidFill>
                            <a:srgbClr val="2B2B2B"/>
                          </a:solidFill>
                          <a:latin typeface="Montserrat"/>
                          <a:ea typeface="+mn-ea"/>
                          <a:cs typeface="+mn-cs"/>
                        </a:rPr>
                        <a:t>10</a:t>
                      </a:r>
                    </a:p>
                  </a:txBody>
                  <a:tcPr marL="7620" marR="7620" marT="7620" marB="0" anchor="ctr"/>
                </a:tc>
                <a:tc>
                  <a:txBody>
                    <a:bodyPr/>
                    <a:lstStyle/>
                    <a:p>
                      <a:pPr algn="ctr" fontAlgn="ctr"/>
                      <a:r>
                        <a:rPr lang="ru-BY" sz="2600" b="1" u="none" kern="1200" dirty="0">
                          <a:solidFill>
                            <a:srgbClr val="2B2B2B"/>
                          </a:solidFill>
                          <a:latin typeface="Montserrat"/>
                          <a:ea typeface="+mn-ea"/>
                          <a:cs typeface="+mn-cs"/>
                        </a:rPr>
                        <a:t>11</a:t>
                      </a:r>
                    </a:p>
                  </a:txBody>
                  <a:tcPr marL="7620" marR="7620" marT="7620" marB="0" anchor="ctr"/>
                </a:tc>
                <a:tc>
                  <a:txBody>
                    <a:bodyPr/>
                    <a:lstStyle/>
                    <a:p>
                      <a:pPr algn="ctr" fontAlgn="ctr"/>
                      <a:r>
                        <a:rPr lang="ru-BY" sz="2600" b="1" u="none" kern="1200" dirty="0">
                          <a:solidFill>
                            <a:srgbClr val="2B2B2B"/>
                          </a:solidFill>
                          <a:latin typeface="Montserrat"/>
                          <a:ea typeface="+mn-ea"/>
                          <a:cs typeface="+mn-cs"/>
                        </a:rPr>
                        <a:t>12</a:t>
                      </a:r>
                    </a:p>
                  </a:txBody>
                  <a:tcPr marL="7620" marR="7620" marT="7620" marB="0" anchor="ctr"/>
                </a:tc>
                <a:tc vMerge="1">
                  <a:txBody>
                    <a:bodyPr/>
                    <a:lstStyle/>
                    <a:p>
                      <a:endParaRPr lang="LID4096"/>
                    </a:p>
                  </a:txBody>
                  <a:tcPr/>
                </a:tc>
                <a:extLst>
                  <a:ext uri="{0D108BD9-81ED-4DB2-BD59-A6C34878D82A}">
                    <a16:rowId xmlns:a16="http://schemas.microsoft.com/office/drawing/2014/main" val="2776384703"/>
                  </a:ext>
                </a:extLst>
              </a:tr>
              <a:tr h="690396">
                <a:tc vMerge="1">
                  <a:txBody>
                    <a:bodyPr/>
                    <a:lstStyle/>
                    <a:p>
                      <a:endParaRPr lang="LID4096"/>
                    </a:p>
                  </a:txBody>
                  <a:tcPr/>
                </a:tc>
                <a:tc>
                  <a:txBody>
                    <a:bodyPr/>
                    <a:lstStyle/>
                    <a:p>
                      <a:pPr algn="ctr" fontAlgn="ctr"/>
                      <a:r>
                        <a:rPr lang="ru-BY" sz="2600" b="1" u="none" kern="1200" dirty="0">
                          <a:solidFill>
                            <a:srgbClr val="2B2B2B"/>
                          </a:solidFill>
                          <a:latin typeface="Montserrat"/>
                          <a:ea typeface="+mn-ea"/>
                          <a:cs typeface="+mn-cs"/>
                        </a:rPr>
                        <a:t>8</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extLst>
                  <a:ext uri="{0D108BD9-81ED-4DB2-BD59-A6C34878D82A}">
                    <a16:rowId xmlns:a16="http://schemas.microsoft.com/office/drawing/2014/main" val="122728168"/>
                  </a:ext>
                </a:extLst>
              </a:tr>
              <a:tr h="690396">
                <a:tc vMerge="1">
                  <a:txBody>
                    <a:bodyPr/>
                    <a:lstStyle/>
                    <a:p>
                      <a:endParaRPr lang="LID4096"/>
                    </a:p>
                  </a:txBody>
                  <a:tcPr/>
                </a:tc>
                <a:tc>
                  <a:txBody>
                    <a:bodyPr/>
                    <a:lstStyle/>
                    <a:p>
                      <a:pPr algn="ctr" fontAlgn="ctr"/>
                      <a:r>
                        <a:rPr lang="ru-BY" sz="2600" b="1" u="none" kern="1200" dirty="0">
                          <a:solidFill>
                            <a:srgbClr val="2B2B2B"/>
                          </a:solidFill>
                          <a:latin typeface="Montserrat"/>
                          <a:ea typeface="+mn-ea"/>
                          <a:cs typeface="+mn-cs"/>
                        </a:rPr>
                        <a:t>9</a:t>
                      </a:r>
                    </a:p>
                  </a:txBody>
                  <a:tcPr marL="7620" marR="7620" marT="7620" marB="0" anchor="ctr"/>
                </a:tc>
                <a:tc>
                  <a:txBody>
                    <a:bodyPr/>
                    <a:lstStyle/>
                    <a:p>
                      <a:pPr algn="ctr" fontAlgn="ctr"/>
                      <a:r>
                        <a:rPr lang="ru-BY" sz="2600" u="none" kern="1200">
                          <a:solidFill>
                            <a:srgbClr val="2B2B2B"/>
                          </a:solidFill>
                          <a:latin typeface="Montserrat"/>
                          <a:ea typeface="+mn-ea"/>
                          <a:cs typeface="+mn-cs"/>
                        </a:rPr>
                        <a:t>29</a:t>
                      </a:r>
                    </a:p>
                  </a:txBody>
                  <a:tcPr marL="7620" marR="7620" marT="7620" marB="0" anchor="ctr"/>
                </a:tc>
                <a:tc>
                  <a:txBody>
                    <a:bodyPr/>
                    <a:lstStyle/>
                    <a:p>
                      <a:pPr algn="ctr" fontAlgn="ctr"/>
                      <a:r>
                        <a:rPr lang="ru-BY" sz="2600" u="none" kern="1200">
                          <a:solidFill>
                            <a:srgbClr val="2B2B2B"/>
                          </a:solidFill>
                          <a:latin typeface="Montserrat"/>
                          <a:ea typeface="+mn-ea"/>
                          <a:cs typeface="+mn-cs"/>
                        </a:rPr>
                        <a:t>36</a:t>
                      </a:r>
                    </a:p>
                  </a:txBody>
                  <a:tcPr marL="7620" marR="7620" marT="7620" marB="0" anchor="ctr"/>
                </a:tc>
                <a:tc>
                  <a:txBody>
                    <a:bodyPr/>
                    <a:lstStyle/>
                    <a:p>
                      <a:pPr algn="ctr" fontAlgn="ctr"/>
                      <a:r>
                        <a:rPr lang="ru-BY" sz="2600" u="none" kern="1200">
                          <a:solidFill>
                            <a:srgbClr val="2B2B2B"/>
                          </a:solidFill>
                          <a:latin typeface="Montserrat"/>
                          <a:ea typeface="+mn-ea"/>
                          <a:cs typeface="+mn-cs"/>
                        </a:rPr>
                        <a:t>36</a:t>
                      </a:r>
                    </a:p>
                  </a:txBody>
                  <a:tcPr marL="7620" marR="7620" marT="7620" marB="0" anchor="ctr"/>
                </a:tc>
                <a:tc>
                  <a:txBody>
                    <a:bodyPr/>
                    <a:lstStyle/>
                    <a:p>
                      <a:pPr algn="ctr" fontAlgn="ctr"/>
                      <a:r>
                        <a:rPr lang="ru-BY" sz="2600" u="none" kern="1200">
                          <a:solidFill>
                            <a:srgbClr val="2B2B2B"/>
                          </a:solidFill>
                          <a:latin typeface="Montserrat"/>
                          <a:ea typeface="+mn-ea"/>
                          <a:cs typeface="+mn-cs"/>
                        </a:rPr>
                        <a:t>36</a:t>
                      </a:r>
                    </a:p>
                  </a:txBody>
                  <a:tcPr marL="7620" marR="7620" marT="7620" marB="0" anchor="ctr"/>
                </a:tc>
                <a:tc>
                  <a:txBody>
                    <a:bodyPr/>
                    <a:lstStyle/>
                    <a:p>
                      <a:pPr algn="ctr" fontAlgn="ctr"/>
                      <a:r>
                        <a:rPr lang="ru-BY" sz="2600" u="none" kern="1200">
                          <a:solidFill>
                            <a:srgbClr val="2B2B2B"/>
                          </a:solidFill>
                          <a:latin typeface="Montserrat"/>
                          <a:ea typeface="+mn-ea"/>
                          <a:cs typeface="+mn-cs"/>
                        </a:rPr>
                        <a:t>36</a:t>
                      </a:r>
                    </a:p>
                  </a:txBody>
                  <a:tcPr marL="7620" marR="7620" marT="7620" marB="0" anchor="ctr"/>
                </a:tc>
                <a:tc>
                  <a:txBody>
                    <a:bodyPr/>
                    <a:lstStyle/>
                    <a:p>
                      <a:pPr algn="ctr" fontAlgn="ctr"/>
                      <a:r>
                        <a:rPr lang="ru-BY" sz="2600" u="none" kern="1200">
                          <a:solidFill>
                            <a:srgbClr val="2B2B2B"/>
                          </a:solidFill>
                          <a:latin typeface="Montserrat"/>
                          <a:ea typeface="+mn-ea"/>
                          <a:cs typeface="+mn-cs"/>
                        </a:rPr>
                        <a:t>34,95</a:t>
                      </a:r>
                    </a:p>
                  </a:txBody>
                  <a:tcPr marL="7620" marR="7620" marT="7620" marB="0" anchor="ctr"/>
                </a:tc>
                <a:extLst>
                  <a:ext uri="{0D108BD9-81ED-4DB2-BD59-A6C34878D82A}">
                    <a16:rowId xmlns:a16="http://schemas.microsoft.com/office/drawing/2014/main" val="1040809358"/>
                  </a:ext>
                </a:extLst>
              </a:tr>
              <a:tr h="690396">
                <a:tc vMerge="1">
                  <a:txBody>
                    <a:bodyPr/>
                    <a:lstStyle/>
                    <a:p>
                      <a:endParaRPr lang="LID4096"/>
                    </a:p>
                  </a:txBody>
                  <a:tcPr/>
                </a:tc>
                <a:tc>
                  <a:txBody>
                    <a:bodyPr/>
                    <a:lstStyle/>
                    <a:p>
                      <a:pPr algn="ctr" fontAlgn="ctr"/>
                      <a:r>
                        <a:rPr lang="ru-BY" sz="2600" b="1" u="none" kern="1200" dirty="0">
                          <a:solidFill>
                            <a:srgbClr val="2B2B2B"/>
                          </a:solidFill>
                          <a:latin typeface="Montserrat"/>
                          <a:ea typeface="+mn-ea"/>
                          <a:cs typeface="+mn-cs"/>
                        </a:rPr>
                        <a:t>10</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26</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33</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40</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40</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40</a:t>
                      </a:r>
                    </a:p>
                  </a:txBody>
                  <a:tcPr marL="7620" marR="7620" marT="7620" marB="0" anchor="ctr"/>
                </a:tc>
                <a:tc>
                  <a:txBody>
                    <a:bodyPr/>
                    <a:lstStyle/>
                    <a:p>
                      <a:pPr algn="ctr" fontAlgn="ctr"/>
                      <a:r>
                        <a:rPr lang="ru-BY" sz="2600" u="none" kern="1200">
                          <a:solidFill>
                            <a:srgbClr val="2B2B2B"/>
                          </a:solidFill>
                          <a:latin typeface="Montserrat"/>
                          <a:ea typeface="+mn-ea"/>
                          <a:cs typeface="+mn-cs"/>
                        </a:rPr>
                        <a:t>36,15</a:t>
                      </a:r>
                    </a:p>
                  </a:txBody>
                  <a:tcPr marL="7620" marR="7620" marT="7620" marB="0" anchor="ctr"/>
                </a:tc>
                <a:extLst>
                  <a:ext uri="{0D108BD9-81ED-4DB2-BD59-A6C34878D82A}">
                    <a16:rowId xmlns:a16="http://schemas.microsoft.com/office/drawing/2014/main" val="646408563"/>
                  </a:ext>
                </a:extLst>
              </a:tr>
              <a:tr h="690396">
                <a:tc vMerge="1">
                  <a:txBody>
                    <a:bodyPr/>
                    <a:lstStyle/>
                    <a:p>
                      <a:endParaRPr lang="LID4096"/>
                    </a:p>
                  </a:txBody>
                  <a:tcPr/>
                </a:tc>
                <a:tc>
                  <a:txBody>
                    <a:bodyPr/>
                    <a:lstStyle/>
                    <a:p>
                      <a:pPr algn="ctr" fontAlgn="ctr"/>
                      <a:r>
                        <a:rPr lang="ru-BY" sz="2600" b="1" u="none" kern="1200" dirty="0">
                          <a:solidFill>
                            <a:srgbClr val="2B2B2B"/>
                          </a:solidFill>
                          <a:latin typeface="Montserrat"/>
                          <a:ea typeface="+mn-ea"/>
                          <a:cs typeface="+mn-cs"/>
                        </a:rPr>
                        <a:t>11</a:t>
                      </a:r>
                    </a:p>
                  </a:txBody>
                  <a:tcPr marL="7620" marR="7620" marT="7620" marB="0" anchor="ctr"/>
                </a:tc>
                <a:tc>
                  <a:txBody>
                    <a:bodyPr/>
                    <a:lstStyle/>
                    <a:p>
                      <a:pPr algn="ctr" fontAlgn="ctr"/>
                      <a:r>
                        <a:rPr lang="ru-BY" sz="2600" u="none" kern="1200">
                          <a:solidFill>
                            <a:srgbClr val="2B2B2B"/>
                          </a:solidFill>
                          <a:latin typeface="Montserrat"/>
                          <a:ea typeface="+mn-ea"/>
                          <a:cs typeface="+mn-cs"/>
                        </a:rPr>
                        <a:t>23</a:t>
                      </a:r>
                    </a:p>
                  </a:txBody>
                  <a:tcPr marL="7620" marR="7620" marT="7620" marB="0" anchor="ctr"/>
                </a:tc>
                <a:tc>
                  <a:txBody>
                    <a:bodyPr/>
                    <a:lstStyle/>
                    <a:p>
                      <a:pPr algn="ctr" fontAlgn="ctr"/>
                      <a:r>
                        <a:rPr lang="ru-BY" sz="2600" u="none" kern="1200">
                          <a:solidFill>
                            <a:srgbClr val="2B2B2B"/>
                          </a:solidFill>
                          <a:latin typeface="Montserrat"/>
                          <a:ea typeface="+mn-ea"/>
                          <a:cs typeface="+mn-cs"/>
                        </a:rPr>
                        <a:t>30</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37</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44</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44</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35,25</a:t>
                      </a:r>
                    </a:p>
                  </a:txBody>
                  <a:tcPr marL="7620" marR="7620" marT="7620" marB="0" anchor="ctr"/>
                </a:tc>
                <a:extLst>
                  <a:ext uri="{0D108BD9-81ED-4DB2-BD59-A6C34878D82A}">
                    <a16:rowId xmlns:a16="http://schemas.microsoft.com/office/drawing/2014/main" val="87349258"/>
                  </a:ext>
                </a:extLst>
              </a:tr>
              <a:tr h="690396">
                <a:tc vMerge="1">
                  <a:txBody>
                    <a:bodyPr/>
                    <a:lstStyle/>
                    <a:p>
                      <a:endParaRPr lang="LID4096"/>
                    </a:p>
                  </a:txBody>
                  <a:tcPr/>
                </a:tc>
                <a:tc>
                  <a:txBody>
                    <a:bodyPr/>
                    <a:lstStyle/>
                    <a:p>
                      <a:pPr algn="ctr" fontAlgn="ctr"/>
                      <a:r>
                        <a:rPr lang="ru-BY" sz="2600" b="1" u="none" kern="1200" dirty="0">
                          <a:solidFill>
                            <a:srgbClr val="2B2B2B"/>
                          </a:solidFill>
                          <a:latin typeface="Montserrat"/>
                          <a:ea typeface="+mn-ea"/>
                          <a:cs typeface="+mn-cs"/>
                        </a:rPr>
                        <a:t>12</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20</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27</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34</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41</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48</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32,95</a:t>
                      </a:r>
                    </a:p>
                  </a:txBody>
                  <a:tcPr marL="7620" marR="7620" marT="7620" marB="0" anchor="ctr"/>
                </a:tc>
                <a:extLst>
                  <a:ext uri="{0D108BD9-81ED-4DB2-BD59-A6C34878D82A}">
                    <a16:rowId xmlns:a16="http://schemas.microsoft.com/office/drawing/2014/main" val="2360649907"/>
                  </a:ext>
                </a:extLst>
              </a:tr>
              <a:tr h="690396">
                <a:tc gridSpan="2">
                  <a:txBody>
                    <a:bodyPr/>
                    <a:lstStyle/>
                    <a:p>
                      <a:pPr algn="ctr" fontAlgn="ctr"/>
                      <a:r>
                        <a:rPr lang="ru-RU" sz="2800" b="1" i="0" u="none" strike="noStrike" dirty="0">
                          <a:solidFill>
                            <a:srgbClr val="000000"/>
                          </a:solidFill>
                          <a:effectLst/>
                          <a:latin typeface="Montserrat" panose="00000500000000000000" pitchFamily="2" charset="-52"/>
                        </a:rPr>
                        <a:t>Максимальный выигрыш</a:t>
                      </a:r>
                    </a:p>
                  </a:txBody>
                  <a:tcPr marL="7620" marR="7620" marT="7620" marB="0" anchor="ctr"/>
                </a:tc>
                <a:tc hMerge="1">
                  <a:txBody>
                    <a:bodyPr/>
                    <a:lstStyle/>
                    <a:p>
                      <a:endParaRPr lang="LID4096"/>
                    </a:p>
                  </a:txBody>
                  <a:tcPr/>
                </a:tc>
                <a:tc>
                  <a:txBody>
                    <a:bodyPr/>
                    <a:lstStyle/>
                    <a:p>
                      <a:pPr marL="0" algn="ctr" defTabSz="914400" rtl="0" eaLnBrk="1" fontAlgn="ctr" latinLnBrk="0" hangingPunct="1"/>
                      <a:r>
                        <a:rPr lang="ru-BY" sz="2600" u="none" kern="1200" dirty="0">
                          <a:solidFill>
                            <a:srgbClr val="2B2B2B"/>
                          </a:solidFill>
                          <a:latin typeface="Montserrat"/>
                          <a:ea typeface="+mn-ea"/>
                          <a:cs typeface="+mn-cs"/>
                        </a:rPr>
                        <a:t>32</a:t>
                      </a:r>
                    </a:p>
                  </a:txBody>
                  <a:tcPr marL="7620" marR="7620" marT="7620" marB="0" anchor="ctr"/>
                </a:tc>
                <a:tc>
                  <a:txBody>
                    <a:bodyPr/>
                    <a:lstStyle/>
                    <a:p>
                      <a:pPr marL="0" algn="ctr" defTabSz="914400" rtl="0" eaLnBrk="1" fontAlgn="ctr" latinLnBrk="0" hangingPunct="1"/>
                      <a:r>
                        <a:rPr lang="ru-BY" sz="2600" u="none" kern="1200">
                          <a:solidFill>
                            <a:srgbClr val="2B2B2B"/>
                          </a:solidFill>
                          <a:latin typeface="Montserrat"/>
                          <a:ea typeface="+mn-ea"/>
                          <a:cs typeface="+mn-cs"/>
                        </a:rPr>
                        <a:t>36</a:t>
                      </a:r>
                    </a:p>
                  </a:txBody>
                  <a:tcPr marL="7620" marR="7620" marT="7620" marB="0" anchor="ctr"/>
                </a:tc>
                <a:tc>
                  <a:txBody>
                    <a:bodyPr/>
                    <a:lstStyle/>
                    <a:p>
                      <a:pPr marL="0" algn="ctr" defTabSz="914400" rtl="0" eaLnBrk="1" fontAlgn="ctr" latinLnBrk="0" hangingPunct="1"/>
                      <a:r>
                        <a:rPr lang="ru-BY" sz="2600" u="none" kern="1200" dirty="0">
                          <a:solidFill>
                            <a:srgbClr val="2B2B2B"/>
                          </a:solidFill>
                          <a:latin typeface="Montserrat"/>
                          <a:ea typeface="+mn-ea"/>
                          <a:cs typeface="+mn-cs"/>
                        </a:rPr>
                        <a:t>40</a:t>
                      </a:r>
                    </a:p>
                  </a:txBody>
                  <a:tcPr marL="7620" marR="7620" marT="7620" marB="0" anchor="ctr"/>
                </a:tc>
                <a:tc>
                  <a:txBody>
                    <a:bodyPr/>
                    <a:lstStyle/>
                    <a:p>
                      <a:pPr marL="0" algn="ctr" defTabSz="914400" rtl="0" eaLnBrk="1" fontAlgn="ctr" latinLnBrk="0" hangingPunct="1"/>
                      <a:r>
                        <a:rPr lang="ru-BY" sz="2600" u="none" kern="1200" dirty="0">
                          <a:solidFill>
                            <a:srgbClr val="2B2B2B"/>
                          </a:solidFill>
                          <a:latin typeface="Montserrat"/>
                          <a:ea typeface="+mn-ea"/>
                          <a:cs typeface="+mn-cs"/>
                        </a:rPr>
                        <a:t>44</a:t>
                      </a:r>
                    </a:p>
                  </a:txBody>
                  <a:tcPr marL="7620" marR="7620" marT="7620" marB="0" anchor="ctr"/>
                </a:tc>
                <a:tc>
                  <a:txBody>
                    <a:bodyPr/>
                    <a:lstStyle/>
                    <a:p>
                      <a:pPr marL="0" algn="ctr" defTabSz="914400" rtl="0" eaLnBrk="1" fontAlgn="ctr" latinLnBrk="0" hangingPunct="1"/>
                      <a:r>
                        <a:rPr lang="ru-BY" sz="2600" u="none" kern="1200" dirty="0">
                          <a:solidFill>
                            <a:srgbClr val="2B2B2B"/>
                          </a:solidFill>
                          <a:latin typeface="Montserrat"/>
                          <a:ea typeface="+mn-ea"/>
                          <a:cs typeface="+mn-cs"/>
                        </a:rPr>
                        <a:t>48</a:t>
                      </a:r>
                    </a:p>
                  </a:txBody>
                  <a:tcPr marL="7620" marR="7620" marT="7620" marB="0" anchor="ctr"/>
                </a:tc>
                <a:tc>
                  <a:txBody>
                    <a:bodyPr/>
                    <a:lstStyle/>
                    <a:p>
                      <a:pPr marL="0" algn="ctr" defTabSz="914400" rtl="0" eaLnBrk="1" fontAlgn="ctr" latinLnBrk="0" hangingPunct="1"/>
                      <a:r>
                        <a:rPr lang="ru-BY" sz="2600" u="none" kern="1200" dirty="0">
                          <a:solidFill>
                            <a:srgbClr val="2B2B2B"/>
                          </a:solidFill>
                          <a:latin typeface="Montserrat"/>
                          <a:ea typeface="+mn-ea"/>
                          <a:cs typeface="+mn-cs"/>
                        </a:rPr>
                        <a:t>39,4</a:t>
                      </a:r>
                    </a:p>
                  </a:txBody>
                  <a:tcPr marL="7620" marR="7620" marT="7620" marB="0" anchor="ctr"/>
                </a:tc>
                <a:extLst>
                  <a:ext uri="{0D108BD9-81ED-4DB2-BD59-A6C34878D82A}">
                    <a16:rowId xmlns:a16="http://schemas.microsoft.com/office/drawing/2014/main" val="990836717"/>
                  </a:ext>
                </a:extLst>
              </a:tr>
              <a:tr h="785330">
                <a:tc gridSpan="2">
                  <a:txBody>
                    <a:bodyPr/>
                    <a:lstStyle/>
                    <a:p>
                      <a:pPr algn="ctr" fontAlgn="b"/>
                      <a:r>
                        <a:rPr lang="ru-RU" sz="2800" b="1" u="none" strike="noStrike" dirty="0">
                          <a:effectLst/>
                          <a:latin typeface="Montserrat" panose="00000500000000000000" pitchFamily="2" charset="-52"/>
                        </a:rPr>
                        <a:t>Вероятность спроса </a:t>
                      </a:r>
                      <a:r>
                        <a:rPr lang="en-US" sz="2800" b="1" u="none" strike="noStrike" dirty="0">
                          <a:effectLst/>
                          <a:latin typeface="Montserrat" panose="00000500000000000000" pitchFamily="2" charset="-52"/>
                        </a:rPr>
                        <a:t>p</a:t>
                      </a:r>
                      <a:r>
                        <a:rPr lang="en-US" sz="2800" b="1" u="none" strike="noStrike" baseline="-25000" dirty="0">
                          <a:effectLst/>
                          <a:latin typeface="Montserrat" panose="00000500000000000000" pitchFamily="2" charset="-52"/>
                        </a:rPr>
                        <a:t>(j)</a:t>
                      </a:r>
                      <a:endParaRPr lang="en-US" sz="2800" b="1" i="0" u="none" strike="noStrike" dirty="0">
                        <a:solidFill>
                          <a:srgbClr val="000000"/>
                        </a:solidFill>
                        <a:effectLst/>
                        <a:latin typeface="Montserrat" panose="00000500000000000000" pitchFamily="2" charset="-52"/>
                      </a:endParaRPr>
                    </a:p>
                  </a:txBody>
                  <a:tcPr marL="7620" marR="7620" marT="7620" marB="0" anchor="b"/>
                </a:tc>
                <a:tc hMerge="1">
                  <a:txBody>
                    <a:bodyPr/>
                    <a:lstStyle/>
                    <a:p>
                      <a:endParaRPr lang="LID4096"/>
                    </a:p>
                  </a:txBody>
                  <a:tcPr/>
                </a:tc>
                <a:tc>
                  <a:txBody>
                    <a:bodyPr/>
                    <a:lstStyle/>
                    <a:p>
                      <a:pPr algn="ctr"/>
                      <a:r>
                        <a:rPr lang="ru-RU" sz="2600" u="none" kern="1200" dirty="0">
                          <a:solidFill>
                            <a:srgbClr val="2B2B2B"/>
                          </a:solidFill>
                          <a:latin typeface="Montserrat"/>
                          <a:ea typeface="+mn-ea"/>
                          <a:cs typeface="+mn-cs"/>
                        </a:rPr>
                        <a:t>0,15</a:t>
                      </a:r>
                      <a:endParaRPr lang="LID4096" sz="2600" u="none" kern="1200" dirty="0">
                        <a:solidFill>
                          <a:srgbClr val="2B2B2B"/>
                        </a:solidFill>
                        <a:latin typeface="Montserrat"/>
                        <a:ea typeface="+mn-ea"/>
                        <a:cs typeface="+mn-cs"/>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0,25</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0,3</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0,2</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0,1</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endParaRPr lang="LID4096" dirty="0"/>
                    </a:p>
                  </a:txBody>
                  <a:tcPr marL="7620" marR="7620" marT="7620" marB="0" anchor="ctr"/>
                </a:tc>
                <a:extLst>
                  <a:ext uri="{0D108BD9-81ED-4DB2-BD59-A6C34878D82A}">
                    <a16:rowId xmlns:a16="http://schemas.microsoft.com/office/drawing/2014/main" val="2789458413"/>
                  </a:ext>
                </a:extLst>
              </a:tr>
            </a:tbl>
          </a:graphicData>
        </a:graphic>
      </p:graphicFrame>
    </p:spTree>
    <p:extLst>
      <p:ext uri="{BB962C8B-B14F-4D97-AF65-F5344CB8AC3E}">
        <p14:creationId xmlns:p14="http://schemas.microsoft.com/office/powerpoint/2010/main" val="909143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BEFE5"/>
        </a:solidFill>
        <a:effectLst/>
      </p:bgPr>
    </p:bg>
    <p:spTree>
      <p:nvGrpSpPr>
        <p:cNvPr id="1" name=""/>
        <p:cNvGrpSpPr/>
        <p:nvPr/>
      </p:nvGrpSpPr>
      <p:grpSpPr>
        <a:xfrm>
          <a:off x="0" y="0"/>
          <a:ext cx="0" cy="0"/>
          <a:chOff x="0" y="0"/>
          <a:chExt cx="0" cy="0"/>
        </a:xfrm>
      </p:grpSpPr>
      <p:sp>
        <p:nvSpPr>
          <p:cNvPr id="17" name="TextBox 17"/>
          <p:cNvSpPr txBox="1"/>
          <p:nvPr/>
        </p:nvSpPr>
        <p:spPr>
          <a:xfrm>
            <a:off x="1828800" y="495300"/>
            <a:ext cx="12877800" cy="899670"/>
          </a:xfrm>
          <a:prstGeom prst="rect">
            <a:avLst/>
          </a:prstGeom>
        </p:spPr>
        <p:txBody>
          <a:bodyPr wrap="square" lIns="0" tIns="0" rIns="0" bIns="0" rtlCol="0" anchor="t">
            <a:spAutoFit/>
          </a:bodyPr>
          <a:lstStyle/>
          <a:p>
            <a:pPr marL="0" lvl="0" indent="0" algn="just">
              <a:lnSpc>
                <a:spcPts val="8309"/>
              </a:lnSpc>
              <a:spcBef>
                <a:spcPct val="0"/>
              </a:spcBef>
            </a:pPr>
            <a:r>
              <a:rPr lang="ru-RU" sz="3200" u="none" dirty="0">
                <a:solidFill>
                  <a:srgbClr val="2B2B2B"/>
                </a:solidFill>
                <a:latin typeface="Montserrat"/>
              </a:rPr>
              <a:t>Затем считаем ожидаемую монетарную ценность </a:t>
            </a:r>
            <a:endParaRPr lang="en-US" sz="3200" u="none" dirty="0">
              <a:solidFill>
                <a:srgbClr val="2B2B2B"/>
              </a:solidFill>
              <a:latin typeface="Montserrat"/>
            </a:endParaRPr>
          </a:p>
        </p:txBody>
      </p:sp>
      <p:graphicFrame>
        <p:nvGraphicFramePr>
          <p:cNvPr id="5" name="Таблица 4">
            <a:extLst>
              <a:ext uri="{FF2B5EF4-FFF2-40B4-BE49-F238E27FC236}">
                <a16:creationId xmlns:a16="http://schemas.microsoft.com/office/drawing/2014/main" id="{7324C60B-8C44-3C8B-DAA4-C722461CF1C7}"/>
              </a:ext>
            </a:extLst>
          </p:cNvPr>
          <p:cNvGraphicFramePr>
            <a:graphicFrameLocks noGrp="1"/>
          </p:cNvGraphicFramePr>
          <p:nvPr>
            <p:extLst>
              <p:ext uri="{D42A27DB-BD31-4B8C-83A1-F6EECF244321}">
                <p14:modId xmlns:p14="http://schemas.microsoft.com/office/powerpoint/2010/main" val="3856385505"/>
              </p:ext>
            </p:extLst>
          </p:nvPr>
        </p:nvGraphicFramePr>
        <p:xfrm>
          <a:off x="990601" y="1638300"/>
          <a:ext cx="16306798" cy="6405396"/>
        </p:xfrm>
        <a:graphic>
          <a:graphicData uri="http://schemas.openxmlformats.org/drawingml/2006/table">
            <a:tbl>
              <a:tblPr>
                <a:tableStyleId>{5940675A-B579-460E-94D1-54222C63F5DA}</a:tableStyleId>
              </a:tblPr>
              <a:tblGrid>
                <a:gridCol w="3989961">
                  <a:extLst>
                    <a:ext uri="{9D8B030D-6E8A-4147-A177-3AD203B41FA5}">
                      <a16:colId xmlns:a16="http://schemas.microsoft.com/office/drawing/2014/main" val="3136261821"/>
                    </a:ext>
                  </a:extLst>
                </a:gridCol>
                <a:gridCol w="3989961">
                  <a:extLst>
                    <a:ext uri="{9D8B030D-6E8A-4147-A177-3AD203B41FA5}">
                      <a16:colId xmlns:a16="http://schemas.microsoft.com/office/drawing/2014/main" val="2227521930"/>
                    </a:ext>
                  </a:extLst>
                </a:gridCol>
                <a:gridCol w="1665376">
                  <a:extLst>
                    <a:ext uri="{9D8B030D-6E8A-4147-A177-3AD203B41FA5}">
                      <a16:colId xmlns:a16="http://schemas.microsoft.com/office/drawing/2014/main" val="3859411639"/>
                    </a:ext>
                  </a:extLst>
                </a:gridCol>
                <a:gridCol w="1332300">
                  <a:extLst>
                    <a:ext uri="{9D8B030D-6E8A-4147-A177-3AD203B41FA5}">
                      <a16:colId xmlns:a16="http://schemas.microsoft.com/office/drawing/2014/main" val="3875617504"/>
                    </a:ext>
                  </a:extLst>
                </a:gridCol>
                <a:gridCol w="1332300">
                  <a:extLst>
                    <a:ext uri="{9D8B030D-6E8A-4147-A177-3AD203B41FA5}">
                      <a16:colId xmlns:a16="http://schemas.microsoft.com/office/drawing/2014/main" val="3297954008"/>
                    </a:ext>
                  </a:extLst>
                </a:gridCol>
                <a:gridCol w="1332300">
                  <a:extLst>
                    <a:ext uri="{9D8B030D-6E8A-4147-A177-3AD203B41FA5}">
                      <a16:colId xmlns:a16="http://schemas.microsoft.com/office/drawing/2014/main" val="3632184762"/>
                    </a:ext>
                  </a:extLst>
                </a:gridCol>
                <a:gridCol w="1332300">
                  <a:extLst>
                    <a:ext uri="{9D8B030D-6E8A-4147-A177-3AD203B41FA5}">
                      <a16:colId xmlns:a16="http://schemas.microsoft.com/office/drawing/2014/main" val="1918934930"/>
                    </a:ext>
                  </a:extLst>
                </a:gridCol>
                <a:gridCol w="1332300">
                  <a:extLst>
                    <a:ext uri="{9D8B030D-6E8A-4147-A177-3AD203B41FA5}">
                      <a16:colId xmlns:a16="http://schemas.microsoft.com/office/drawing/2014/main" val="1272239699"/>
                    </a:ext>
                  </a:extLst>
                </a:gridCol>
              </a:tblGrid>
              <a:tr h="690396">
                <a:tc>
                  <a:txBody>
                    <a:bodyPr/>
                    <a:lstStyle/>
                    <a:p>
                      <a:pPr algn="l" fontAlgn="b"/>
                      <a:r>
                        <a:rPr lang="ru-BY" sz="2600" u="none" kern="1200" dirty="0">
                          <a:solidFill>
                            <a:srgbClr val="2B2B2B"/>
                          </a:solidFill>
                          <a:latin typeface="Montserrat"/>
                          <a:ea typeface="+mn-ea"/>
                          <a:cs typeface="+mn-cs"/>
                        </a:rPr>
                        <a:t> </a:t>
                      </a:r>
                    </a:p>
                  </a:txBody>
                  <a:tcPr marL="7620" marR="7620" marT="7620" marB="0" anchor="b"/>
                </a:tc>
                <a:tc>
                  <a:txBody>
                    <a:bodyPr/>
                    <a:lstStyle/>
                    <a:p>
                      <a:pPr algn="l" fontAlgn="b"/>
                      <a:r>
                        <a:rPr lang="ru-BY" sz="2600" u="none" kern="1200">
                          <a:solidFill>
                            <a:srgbClr val="2B2B2B"/>
                          </a:solidFill>
                          <a:latin typeface="Montserrat"/>
                          <a:ea typeface="+mn-ea"/>
                          <a:cs typeface="+mn-cs"/>
                        </a:rPr>
                        <a:t> </a:t>
                      </a:r>
                    </a:p>
                  </a:txBody>
                  <a:tcPr marL="7620" marR="7620" marT="7620" marB="0" anchor="b"/>
                </a:tc>
                <a:tc gridSpan="5">
                  <a:txBody>
                    <a:bodyPr/>
                    <a:lstStyle/>
                    <a:p>
                      <a:pPr algn="ctr" fontAlgn="b"/>
                      <a:r>
                        <a:rPr lang="ru-RU" sz="2600" u="none" kern="1200">
                          <a:solidFill>
                            <a:srgbClr val="2B2B2B"/>
                          </a:solidFill>
                          <a:latin typeface="Montserrat"/>
                          <a:ea typeface="+mn-ea"/>
                          <a:cs typeface="+mn-cs"/>
                        </a:rPr>
                        <a:t>Возможный спрос</a:t>
                      </a:r>
                    </a:p>
                  </a:txBody>
                  <a:tcPr marL="7620" marR="7620" marT="7620" marB="0" anchor="b"/>
                </a:tc>
                <a:tc hMerge="1">
                  <a:txBody>
                    <a:bodyPr/>
                    <a:lstStyle/>
                    <a:p>
                      <a:endParaRPr lang="LID4096"/>
                    </a:p>
                  </a:txBody>
                  <a:tcPr/>
                </a:tc>
                <a:tc hMerge="1">
                  <a:txBody>
                    <a:bodyPr/>
                    <a:lstStyle/>
                    <a:p>
                      <a:endParaRPr lang="LID4096"/>
                    </a:p>
                  </a:txBody>
                  <a:tcPr/>
                </a:tc>
                <a:tc hMerge="1">
                  <a:txBody>
                    <a:bodyPr/>
                    <a:lstStyle/>
                    <a:p>
                      <a:endParaRPr lang="LID4096"/>
                    </a:p>
                  </a:txBody>
                  <a:tcPr/>
                </a:tc>
                <a:tc hMerge="1">
                  <a:txBody>
                    <a:bodyPr/>
                    <a:lstStyle/>
                    <a:p>
                      <a:endParaRPr lang="LID4096"/>
                    </a:p>
                  </a:txBody>
                  <a:tcPr/>
                </a:tc>
                <a:tc rowSpan="2">
                  <a:txBody>
                    <a:bodyPr/>
                    <a:lstStyle/>
                    <a:p>
                      <a:pPr algn="ctr" fontAlgn="ctr"/>
                      <a:r>
                        <a:rPr lang="en-US" sz="2600" u="none" kern="1200">
                          <a:solidFill>
                            <a:srgbClr val="2B2B2B"/>
                          </a:solidFill>
                          <a:latin typeface="Montserrat"/>
                          <a:ea typeface="+mn-ea"/>
                          <a:cs typeface="+mn-cs"/>
                        </a:rPr>
                        <a:t>EVM</a:t>
                      </a:r>
                    </a:p>
                  </a:txBody>
                  <a:tcPr marL="7620" marR="7620" marT="7620" marB="0" anchor="ctr"/>
                </a:tc>
                <a:extLst>
                  <a:ext uri="{0D108BD9-81ED-4DB2-BD59-A6C34878D82A}">
                    <a16:rowId xmlns:a16="http://schemas.microsoft.com/office/drawing/2014/main" val="3552536045"/>
                  </a:ext>
                </a:extLst>
              </a:tr>
              <a:tr h="787294">
                <a:tc rowSpan="6">
                  <a:txBody>
                    <a:bodyPr/>
                    <a:lstStyle/>
                    <a:p>
                      <a:pPr algn="ctr" fontAlgn="ctr"/>
                      <a:r>
                        <a:rPr lang="ru-RU" sz="2600" u="none" kern="1200" dirty="0">
                          <a:solidFill>
                            <a:srgbClr val="2B2B2B"/>
                          </a:solidFill>
                          <a:latin typeface="Montserrat"/>
                          <a:ea typeface="+mn-ea"/>
                          <a:cs typeface="+mn-cs"/>
                        </a:rPr>
                        <a:t>Варианты заказа (альтернативы)</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 </a:t>
                      </a:r>
                    </a:p>
                  </a:txBody>
                  <a:tcPr marL="7620" marR="7620" marT="7620" marB="0" anchor="ctr"/>
                </a:tc>
                <a:tc>
                  <a:txBody>
                    <a:bodyPr/>
                    <a:lstStyle/>
                    <a:p>
                      <a:pPr algn="ctr" fontAlgn="ctr"/>
                      <a:r>
                        <a:rPr lang="ru-BY" sz="2600" u="none" kern="1200">
                          <a:solidFill>
                            <a:srgbClr val="2B2B2B"/>
                          </a:solidFill>
                          <a:latin typeface="Montserrat"/>
                          <a:ea typeface="+mn-ea"/>
                          <a:cs typeface="+mn-cs"/>
                        </a:rPr>
                        <a:t>8</a:t>
                      </a:r>
                    </a:p>
                  </a:txBody>
                  <a:tcPr marL="7620" marR="7620" marT="7620" marB="0" anchor="ctr"/>
                </a:tc>
                <a:tc>
                  <a:txBody>
                    <a:bodyPr/>
                    <a:lstStyle/>
                    <a:p>
                      <a:pPr algn="ctr" fontAlgn="ctr"/>
                      <a:r>
                        <a:rPr lang="ru-BY" sz="2600" u="none" kern="1200">
                          <a:solidFill>
                            <a:srgbClr val="2B2B2B"/>
                          </a:solidFill>
                          <a:latin typeface="Montserrat"/>
                          <a:ea typeface="+mn-ea"/>
                          <a:cs typeface="+mn-cs"/>
                        </a:rPr>
                        <a:t>9</a:t>
                      </a:r>
                    </a:p>
                  </a:txBody>
                  <a:tcPr marL="7620" marR="7620" marT="7620" marB="0" anchor="ctr"/>
                </a:tc>
                <a:tc>
                  <a:txBody>
                    <a:bodyPr/>
                    <a:lstStyle/>
                    <a:p>
                      <a:pPr algn="ctr" fontAlgn="ctr"/>
                      <a:r>
                        <a:rPr lang="ru-BY" sz="2600" u="none" kern="1200">
                          <a:solidFill>
                            <a:srgbClr val="2B2B2B"/>
                          </a:solidFill>
                          <a:latin typeface="Montserrat"/>
                          <a:ea typeface="+mn-ea"/>
                          <a:cs typeface="+mn-cs"/>
                        </a:rPr>
                        <a:t>10</a:t>
                      </a:r>
                    </a:p>
                  </a:txBody>
                  <a:tcPr marL="7620" marR="7620" marT="7620" marB="0" anchor="ctr"/>
                </a:tc>
                <a:tc>
                  <a:txBody>
                    <a:bodyPr/>
                    <a:lstStyle/>
                    <a:p>
                      <a:pPr algn="ctr" fontAlgn="ctr"/>
                      <a:r>
                        <a:rPr lang="ru-BY" sz="2600" u="none" kern="1200">
                          <a:solidFill>
                            <a:srgbClr val="2B2B2B"/>
                          </a:solidFill>
                          <a:latin typeface="Montserrat"/>
                          <a:ea typeface="+mn-ea"/>
                          <a:cs typeface="+mn-cs"/>
                        </a:rPr>
                        <a:t>11</a:t>
                      </a:r>
                    </a:p>
                  </a:txBody>
                  <a:tcPr marL="7620" marR="7620" marT="7620" marB="0" anchor="ctr"/>
                </a:tc>
                <a:tc>
                  <a:txBody>
                    <a:bodyPr/>
                    <a:lstStyle/>
                    <a:p>
                      <a:pPr algn="ctr" fontAlgn="ctr"/>
                      <a:r>
                        <a:rPr lang="ru-BY" sz="2600" u="none" kern="1200">
                          <a:solidFill>
                            <a:srgbClr val="2B2B2B"/>
                          </a:solidFill>
                          <a:latin typeface="Montserrat"/>
                          <a:ea typeface="+mn-ea"/>
                          <a:cs typeface="+mn-cs"/>
                        </a:rPr>
                        <a:t>12</a:t>
                      </a:r>
                    </a:p>
                  </a:txBody>
                  <a:tcPr marL="7620" marR="7620" marT="7620" marB="0" anchor="ctr"/>
                </a:tc>
                <a:tc vMerge="1">
                  <a:txBody>
                    <a:bodyPr/>
                    <a:lstStyle/>
                    <a:p>
                      <a:endParaRPr lang="LID4096"/>
                    </a:p>
                  </a:txBody>
                  <a:tcPr/>
                </a:tc>
                <a:extLst>
                  <a:ext uri="{0D108BD9-81ED-4DB2-BD59-A6C34878D82A}">
                    <a16:rowId xmlns:a16="http://schemas.microsoft.com/office/drawing/2014/main" val="2776384703"/>
                  </a:ext>
                </a:extLst>
              </a:tr>
              <a:tr h="690396">
                <a:tc vMerge="1">
                  <a:txBody>
                    <a:bodyPr/>
                    <a:lstStyle/>
                    <a:p>
                      <a:endParaRPr lang="LID4096"/>
                    </a:p>
                  </a:txBody>
                  <a:tcPr/>
                </a:tc>
                <a:tc>
                  <a:txBody>
                    <a:bodyPr/>
                    <a:lstStyle/>
                    <a:p>
                      <a:pPr algn="ctr" fontAlgn="ctr"/>
                      <a:r>
                        <a:rPr lang="ru-BY" sz="2600" u="none" kern="1200" dirty="0">
                          <a:solidFill>
                            <a:srgbClr val="2B2B2B"/>
                          </a:solidFill>
                          <a:latin typeface="Montserrat"/>
                          <a:ea typeface="+mn-ea"/>
                          <a:cs typeface="+mn-cs"/>
                        </a:rPr>
                        <a:t>8</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extLst>
                  <a:ext uri="{0D108BD9-81ED-4DB2-BD59-A6C34878D82A}">
                    <a16:rowId xmlns:a16="http://schemas.microsoft.com/office/drawing/2014/main" val="122728168"/>
                  </a:ext>
                </a:extLst>
              </a:tr>
              <a:tr h="690396">
                <a:tc vMerge="1">
                  <a:txBody>
                    <a:bodyPr/>
                    <a:lstStyle/>
                    <a:p>
                      <a:endParaRPr lang="LID4096"/>
                    </a:p>
                  </a:txBody>
                  <a:tcPr/>
                </a:tc>
                <a:tc>
                  <a:txBody>
                    <a:bodyPr/>
                    <a:lstStyle/>
                    <a:p>
                      <a:pPr algn="ctr" fontAlgn="ctr"/>
                      <a:r>
                        <a:rPr lang="ru-BY" sz="2600" u="none" kern="1200" dirty="0">
                          <a:solidFill>
                            <a:srgbClr val="2B2B2B"/>
                          </a:solidFill>
                          <a:latin typeface="Montserrat"/>
                          <a:ea typeface="+mn-ea"/>
                          <a:cs typeface="+mn-cs"/>
                        </a:rPr>
                        <a:t>9</a:t>
                      </a:r>
                    </a:p>
                  </a:txBody>
                  <a:tcPr marL="7620" marR="7620" marT="7620" marB="0" anchor="ctr"/>
                </a:tc>
                <a:tc>
                  <a:txBody>
                    <a:bodyPr/>
                    <a:lstStyle/>
                    <a:p>
                      <a:pPr algn="ctr" fontAlgn="ctr"/>
                      <a:r>
                        <a:rPr lang="ru-BY" sz="2600" u="none" kern="1200">
                          <a:solidFill>
                            <a:srgbClr val="2B2B2B"/>
                          </a:solidFill>
                          <a:latin typeface="Montserrat"/>
                          <a:ea typeface="+mn-ea"/>
                          <a:cs typeface="+mn-cs"/>
                        </a:rPr>
                        <a:t>29</a:t>
                      </a:r>
                    </a:p>
                  </a:txBody>
                  <a:tcPr marL="7620" marR="7620" marT="7620" marB="0" anchor="ctr"/>
                </a:tc>
                <a:tc>
                  <a:txBody>
                    <a:bodyPr/>
                    <a:lstStyle/>
                    <a:p>
                      <a:pPr algn="ctr" fontAlgn="ctr"/>
                      <a:r>
                        <a:rPr lang="ru-BY" sz="2600" u="none" kern="1200">
                          <a:solidFill>
                            <a:srgbClr val="2B2B2B"/>
                          </a:solidFill>
                          <a:latin typeface="Montserrat"/>
                          <a:ea typeface="+mn-ea"/>
                          <a:cs typeface="+mn-cs"/>
                        </a:rPr>
                        <a:t>36</a:t>
                      </a:r>
                    </a:p>
                  </a:txBody>
                  <a:tcPr marL="7620" marR="7620" marT="7620" marB="0" anchor="ctr"/>
                </a:tc>
                <a:tc>
                  <a:txBody>
                    <a:bodyPr/>
                    <a:lstStyle/>
                    <a:p>
                      <a:pPr algn="ctr" fontAlgn="ctr"/>
                      <a:r>
                        <a:rPr lang="ru-BY" sz="2600" u="none" kern="1200">
                          <a:solidFill>
                            <a:srgbClr val="2B2B2B"/>
                          </a:solidFill>
                          <a:latin typeface="Montserrat"/>
                          <a:ea typeface="+mn-ea"/>
                          <a:cs typeface="+mn-cs"/>
                        </a:rPr>
                        <a:t>36</a:t>
                      </a:r>
                    </a:p>
                  </a:txBody>
                  <a:tcPr marL="7620" marR="7620" marT="7620" marB="0" anchor="ctr"/>
                </a:tc>
                <a:tc>
                  <a:txBody>
                    <a:bodyPr/>
                    <a:lstStyle/>
                    <a:p>
                      <a:pPr algn="ctr" fontAlgn="ctr"/>
                      <a:r>
                        <a:rPr lang="ru-BY" sz="2600" u="none" kern="1200">
                          <a:solidFill>
                            <a:srgbClr val="2B2B2B"/>
                          </a:solidFill>
                          <a:latin typeface="Montserrat"/>
                          <a:ea typeface="+mn-ea"/>
                          <a:cs typeface="+mn-cs"/>
                        </a:rPr>
                        <a:t>36</a:t>
                      </a:r>
                    </a:p>
                  </a:txBody>
                  <a:tcPr marL="7620" marR="7620" marT="7620" marB="0" anchor="ctr"/>
                </a:tc>
                <a:tc>
                  <a:txBody>
                    <a:bodyPr/>
                    <a:lstStyle/>
                    <a:p>
                      <a:pPr algn="ctr" fontAlgn="ctr"/>
                      <a:r>
                        <a:rPr lang="ru-BY" sz="2600" u="none" kern="1200">
                          <a:solidFill>
                            <a:srgbClr val="2B2B2B"/>
                          </a:solidFill>
                          <a:latin typeface="Montserrat"/>
                          <a:ea typeface="+mn-ea"/>
                          <a:cs typeface="+mn-cs"/>
                        </a:rPr>
                        <a:t>36</a:t>
                      </a:r>
                    </a:p>
                  </a:txBody>
                  <a:tcPr marL="7620" marR="7620" marT="7620" marB="0" anchor="ctr"/>
                </a:tc>
                <a:tc>
                  <a:txBody>
                    <a:bodyPr/>
                    <a:lstStyle/>
                    <a:p>
                      <a:pPr algn="ctr" fontAlgn="ctr"/>
                      <a:r>
                        <a:rPr lang="ru-BY" sz="2600" u="none" kern="1200">
                          <a:solidFill>
                            <a:srgbClr val="2B2B2B"/>
                          </a:solidFill>
                          <a:latin typeface="Montserrat"/>
                          <a:ea typeface="+mn-ea"/>
                          <a:cs typeface="+mn-cs"/>
                        </a:rPr>
                        <a:t>34,95</a:t>
                      </a:r>
                    </a:p>
                  </a:txBody>
                  <a:tcPr marL="7620" marR="7620" marT="7620" marB="0" anchor="ctr"/>
                </a:tc>
                <a:extLst>
                  <a:ext uri="{0D108BD9-81ED-4DB2-BD59-A6C34878D82A}">
                    <a16:rowId xmlns:a16="http://schemas.microsoft.com/office/drawing/2014/main" val="1040809358"/>
                  </a:ext>
                </a:extLst>
              </a:tr>
              <a:tr h="690396">
                <a:tc vMerge="1">
                  <a:txBody>
                    <a:bodyPr/>
                    <a:lstStyle/>
                    <a:p>
                      <a:endParaRPr lang="LID4096"/>
                    </a:p>
                  </a:txBody>
                  <a:tcPr/>
                </a:tc>
                <a:tc>
                  <a:txBody>
                    <a:bodyPr/>
                    <a:lstStyle/>
                    <a:p>
                      <a:pPr algn="ctr" fontAlgn="ctr"/>
                      <a:r>
                        <a:rPr lang="ru-BY" sz="2600" u="none" kern="1200">
                          <a:solidFill>
                            <a:srgbClr val="2B2B2B"/>
                          </a:solidFill>
                          <a:latin typeface="Montserrat"/>
                          <a:ea typeface="+mn-ea"/>
                          <a:cs typeface="+mn-cs"/>
                        </a:rPr>
                        <a:t>10</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26</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33</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40</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40</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40</a:t>
                      </a:r>
                    </a:p>
                  </a:txBody>
                  <a:tcPr marL="7620" marR="7620" marT="7620" marB="0" anchor="ctr"/>
                </a:tc>
                <a:tc>
                  <a:txBody>
                    <a:bodyPr/>
                    <a:lstStyle/>
                    <a:p>
                      <a:pPr algn="ctr" fontAlgn="ctr"/>
                      <a:r>
                        <a:rPr lang="ru-BY" sz="2600" u="none" kern="1200">
                          <a:solidFill>
                            <a:srgbClr val="2B2B2B"/>
                          </a:solidFill>
                          <a:latin typeface="Montserrat"/>
                          <a:ea typeface="+mn-ea"/>
                          <a:cs typeface="+mn-cs"/>
                        </a:rPr>
                        <a:t>36,15</a:t>
                      </a:r>
                    </a:p>
                  </a:txBody>
                  <a:tcPr marL="7620" marR="7620" marT="7620" marB="0" anchor="ctr"/>
                </a:tc>
                <a:extLst>
                  <a:ext uri="{0D108BD9-81ED-4DB2-BD59-A6C34878D82A}">
                    <a16:rowId xmlns:a16="http://schemas.microsoft.com/office/drawing/2014/main" val="646408563"/>
                  </a:ext>
                </a:extLst>
              </a:tr>
              <a:tr h="690396">
                <a:tc vMerge="1">
                  <a:txBody>
                    <a:bodyPr/>
                    <a:lstStyle/>
                    <a:p>
                      <a:endParaRPr lang="LID4096"/>
                    </a:p>
                  </a:txBody>
                  <a:tcPr/>
                </a:tc>
                <a:tc>
                  <a:txBody>
                    <a:bodyPr/>
                    <a:lstStyle/>
                    <a:p>
                      <a:pPr algn="ctr" fontAlgn="ctr"/>
                      <a:r>
                        <a:rPr lang="ru-BY" sz="2600" u="none" kern="1200">
                          <a:solidFill>
                            <a:srgbClr val="2B2B2B"/>
                          </a:solidFill>
                          <a:latin typeface="Montserrat"/>
                          <a:ea typeface="+mn-ea"/>
                          <a:cs typeface="+mn-cs"/>
                        </a:rPr>
                        <a:t>11</a:t>
                      </a:r>
                    </a:p>
                  </a:txBody>
                  <a:tcPr marL="7620" marR="7620" marT="7620" marB="0" anchor="ctr"/>
                </a:tc>
                <a:tc>
                  <a:txBody>
                    <a:bodyPr/>
                    <a:lstStyle/>
                    <a:p>
                      <a:pPr algn="ctr" fontAlgn="ctr"/>
                      <a:r>
                        <a:rPr lang="ru-BY" sz="2600" u="none" kern="1200">
                          <a:solidFill>
                            <a:srgbClr val="2B2B2B"/>
                          </a:solidFill>
                          <a:latin typeface="Montserrat"/>
                          <a:ea typeface="+mn-ea"/>
                          <a:cs typeface="+mn-cs"/>
                        </a:rPr>
                        <a:t>23</a:t>
                      </a:r>
                    </a:p>
                  </a:txBody>
                  <a:tcPr marL="7620" marR="7620" marT="7620" marB="0" anchor="ctr"/>
                </a:tc>
                <a:tc>
                  <a:txBody>
                    <a:bodyPr/>
                    <a:lstStyle/>
                    <a:p>
                      <a:pPr algn="ctr" fontAlgn="ctr"/>
                      <a:r>
                        <a:rPr lang="ru-BY" sz="2600" u="none" kern="1200">
                          <a:solidFill>
                            <a:srgbClr val="2B2B2B"/>
                          </a:solidFill>
                          <a:latin typeface="Montserrat"/>
                          <a:ea typeface="+mn-ea"/>
                          <a:cs typeface="+mn-cs"/>
                        </a:rPr>
                        <a:t>30</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37</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44</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44</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35,25</a:t>
                      </a:r>
                    </a:p>
                  </a:txBody>
                  <a:tcPr marL="7620" marR="7620" marT="7620" marB="0" anchor="ctr"/>
                </a:tc>
                <a:extLst>
                  <a:ext uri="{0D108BD9-81ED-4DB2-BD59-A6C34878D82A}">
                    <a16:rowId xmlns:a16="http://schemas.microsoft.com/office/drawing/2014/main" val="87349258"/>
                  </a:ext>
                </a:extLst>
              </a:tr>
              <a:tr h="690396">
                <a:tc vMerge="1">
                  <a:txBody>
                    <a:bodyPr/>
                    <a:lstStyle/>
                    <a:p>
                      <a:endParaRPr lang="LID4096"/>
                    </a:p>
                  </a:txBody>
                  <a:tcPr/>
                </a:tc>
                <a:tc>
                  <a:txBody>
                    <a:bodyPr/>
                    <a:lstStyle/>
                    <a:p>
                      <a:pPr algn="ctr" fontAlgn="ctr"/>
                      <a:r>
                        <a:rPr lang="ru-BY" sz="2600" u="none" kern="1200" dirty="0">
                          <a:solidFill>
                            <a:srgbClr val="2B2B2B"/>
                          </a:solidFill>
                          <a:latin typeface="Montserrat"/>
                          <a:ea typeface="+mn-ea"/>
                          <a:cs typeface="+mn-cs"/>
                        </a:rPr>
                        <a:t>12</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20</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27</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34</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41</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48</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32,95</a:t>
                      </a:r>
                    </a:p>
                  </a:txBody>
                  <a:tcPr marL="7620" marR="7620" marT="7620" marB="0" anchor="ctr"/>
                </a:tc>
                <a:extLst>
                  <a:ext uri="{0D108BD9-81ED-4DB2-BD59-A6C34878D82A}">
                    <a16:rowId xmlns:a16="http://schemas.microsoft.com/office/drawing/2014/main" val="2360649907"/>
                  </a:ext>
                </a:extLst>
              </a:tr>
              <a:tr h="690396">
                <a:tc gridSpan="2">
                  <a:txBody>
                    <a:bodyPr/>
                    <a:lstStyle/>
                    <a:p>
                      <a:pPr algn="ctr" fontAlgn="ctr"/>
                      <a:r>
                        <a:rPr lang="ru-RU" sz="2800" b="1" i="0" u="none" strike="noStrike" dirty="0">
                          <a:solidFill>
                            <a:srgbClr val="000000"/>
                          </a:solidFill>
                          <a:effectLst/>
                          <a:latin typeface="Montserrat" panose="00000500000000000000" pitchFamily="2" charset="-52"/>
                        </a:rPr>
                        <a:t>Максимальный выигрыш</a:t>
                      </a:r>
                    </a:p>
                  </a:txBody>
                  <a:tcPr marL="7620" marR="7620" marT="7620" marB="0" anchor="ctr"/>
                </a:tc>
                <a:tc hMerge="1">
                  <a:txBody>
                    <a:bodyPr/>
                    <a:lstStyle/>
                    <a:p>
                      <a:endParaRPr lang="LID4096"/>
                    </a:p>
                  </a:txBody>
                  <a:tcPr/>
                </a:tc>
                <a:tc>
                  <a:txBody>
                    <a:bodyPr/>
                    <a:lstStyle/>
                    <a:p>
                      <a:pPr marL="0" algn="ctr" defTabSz="914400" rtl="0" eaLnBrk="1" fontAlgn="ctr" latinLnBrk="0" hangingPunct="1"/>
                      <a:r>
                        <a:rPr lang="ru-BY" sz="2600" u="none" kern="1200" dirty="0">
                          <a:solidFill>
                            <a:srgbClr val="2B2B2B"/>
                          </a:solidFill>
                          <a:latin typeface="Montserrat"/>
                          <a:ea typeface="+mn-ea"/>
                          <a:cs typeface="+mn-cs"/>
                        </a:rPr>
                        <a:t>32</a:t>
                      </a:r>
                    </a:p>
                  </a:txBody>
                  <a:tcPr marL="7620" marR="7620" marT="7620" marB="0" anchor="ctr"/>
                </a:tc>
                <a:tc>
                  <a:txBody>
                    <a:bodyPr/>
                    <a:lstStyle/>
                    <a:p>
                      <a:pPr marL="0" algn="ctr" defTabSz="914400" rtl="0" eaLnBrk="1" fontAlgn="ctr" latinLnBrk="0" hangingPunct="1"/>
                      <a:r>
                        <a:rPr lang="ru-BY" sz="2600" u="none" kern="1200">
                          <a:solidFill>
                            <a:srgbClr val="2B2B2B"/>
                          </a:solidFill>
                          <a:latin typeface="Montserrat"/>
                          <a:ea typeface="+mn-ea"/>
                          <a:cs typeface="+mn-cs"/>
                        </a:rPr>
                        <a:t>36</a:t>
                      </a:r>
                    </a:p>
                  </a:txBody>
                  <a:tcPr marL="7620" marR="7620" marT="7620" marB="0" anchor="ctr"/>
                </a:tc>
                <a:tc>
                  <a:txBody>
                    <a:bodyPr/>
                    <a:lstStyle/>
                    <a:p>
                      <a:pPr marL="0" algn="ctr" defTabSz="914400" rtl="0" eaLnBrk="1" fontAlgn="ctr" latinLnBrk="0" hangingPunct="1"/>
                      <a:r>
                        <a:rPr lang="ru-BY" sz="2600" u="none" kern="1200" dirty="0">
                          <a:solidFill>
                            <a:srgbClr val="2B2B2B"/>
                          </a:solidFill>
                          <a:latin typeface="Montserrat"/>
                          <a:ea typeface="+mn-ea"/>
                          <a:cs typeface="+mn-cs"/>
                        </a:rPr>
                        <a:t>40</a:t>
                      </a:r>
                    </a:p>
                  </a:txBody>
                  <a:tcPr marL="7620" marR="7620" marT="7620" marB="0" anchor="ctr"/>
                </a:tc>
                <a:tc>
                  <a:txBody>
                    <a:bodyPr/>
                    <a:lstStyle/>
                    <a:p>
                      <a:pPr marL="0" algn="ctr" defTabSz="914400" rtl="0" eaLnBrk="1" fontAlgn="ctr" latinLnBrk="0" hangingPunct="1"/>
                      <a:r>
                        <a:rPr lang="ru-BY" sz="2600" u="none" kern="1200" dirty="0">
                          <a:solidFill>
                            <a:srgbClr val="2B2B2B"/>
                          </a:solidFill>
                          <a:latin typeface="Montserrat"/>
                          <a:ea typeface="+mn-ea"/>
                          <a:cs typeface="+mn-cs"/>
                        </a:rPr>
                        <a:t>44</a:t>
                      </a:r>
                    </a:p>
                  </a:txBody>
                  <a:tcPr marL="7620" marR="7620" marT="7620" marB="0" anchor="ctr"/>
                </a:tc>
                <a:tc>
                  <a:txBody>
                    <a:bodyPr/>
                    <a:lstStyle/>
                    <a:p>
                      <a:pPr marL="0" algn="ctr" defTabSz="914400" rtl="0" eaLnBrk="1" fontAlgn="ctr" latinLnBrk="0" hangingPunct="1"/>
                      <a:r>
                        <a:rPr lang="ru-BY" sz="2600" u="none" kern="1200" dirty="0">
                          <a:solidFill>
                            <a:srgbClr val="2B2B2B"/>
                          </a:solidFill>
                          <a:latin typeface="Montserrat"/>
                          <a:ea typeface="+mn-ea"/>
                          <a:cs typeface="+mn-cs"/>
                        </a:rPr>
                        <a:t>48</a:t>
                      </a:r>
                    </a:p>
                  </a:txBody>
                  <a:tcPr marL="7620" marR="7620" marT="7620" marB="0" anchor="ctr"/>
                </a:tc>
                <a:tc>
                  <a:txBody>
                    <a:bodyPr/>
                    <a:lstStyle/>
                    <a:p>
                      <a:pPr marL="0" algn="ctr" defTabSz="914400" rtl="0" eaLnBrk="1" fontAlgn="ctr" latinLnBrk="0" hangingPunct="1"/>
                      <a:r>
                        <a:rPr lang="ru-BY" sz="2600" u="none" kern="1200" dirty="0">
                          <a:solidFill>
                            <a:srgbClr val="2B2B2B"/>
                          </a:solidFill>
                          <a:latin typeface="Montserrat"/>
                          <a:ea typeface="+mn-ea"/>
                          <a:cs typeface="+mn-cs"/>
                        </a:rPr>
                        <a:t>39,4</a:t>
                      </a:r>
                    </a:p>
                  </a:txBody>
                  <a:tcPr marL="7620" marR="7620" marT="7620" marB="0" anchor="ctr">
                    <a:solidFill>
                      <a:schemeClr val="accent2">
                        <a:lumMod val="60000"/>
                        <a:lumOff val="40000"/>
                      </a:schemeClr>
                    </a:solidFill>
                  </a:tcPr>
                </a:tc>
                <a:extLst>
                  <a:ext uri="{0D108BD9-81ED-4DB2-BD59-A6C34878D82A}">
                    <a16:rowId xmlns:a16="http://schemas.microsoft.com/office/drawing/2014/main" val="990836717"/>
                  </a:ext>
                </a:extLst>
              </a:tr>
              <a:tr h="785330">
                <a:tc gridSpan="2">
                  <a:txBody>
                    <a:bodyPr/>
                    <a:lstStyle/>
                    <a:p>
                      <a:pPr algn="ctr" fontAlgn="b"/>
                      <a:r>
                        <a:rPr lang="ru-RU" sz="2800" b="1" u="none" strike="noStrike" dirty="0">
                          <a:effectLst/>
                          <a:latin typeface="Montserrat" panose="00000500000000000000" pitchFamily="2" charset="-52"/>
                        </a:rPr>
                        <a:t>Вероятность спроса </a:t>
                      </a:r>
                      <a:r>
                        <a:rPr lang="en-US" sz="2800" b="1" u="none" strike="noStrike" dirty="0">
                          <a:effectLst/>
                          <a:latin typeface="Montserrat" panose="00000500000000000000" pitchFamily="2" charset="-52"/>
                        </a:rPr>
                        <a:t>p</a:t>
                      </a:r>
                      <a:r>
                        <a:rPr lang="en-US" sz="2800" b="1" u="none" strike="noStrike" baseline="-25000" dirty="0">
                          <a:effectLst/>
                          <a:latin typeface="Montserrat" panose="00000500000000000000" pitchFamily="2" charset="-52"/>
                        </a:rPr>
                        <a:t>(j)</a:t>
                      </a:r>
                      <a:endParaRPr lang="en-US" sz="2800" b="1" i="0" u="none" strike="noStrike" dirty="0">
                        <a:solidFill>
                          <a:srgbClr val="000000"/>
                        </a:solidFill>
                        <a:effectLst/>
                        <a:latin typeface="Montserrat" panose="00000500000000000000" pitchFamily="2" charset="-52"/>
                      </a:endParaRPr>
                    </a:p>
                  </a:txBody>
                  <a:tcPr marL="7620" marR="7620" marT="7620" marB="0" anchor="b"/>
                </a:tc>
                <a:tc hMerge="1">
                  <a:txBody>
                    <a:bodyPr/>
                    <a:lstStyle/>
                    <a:p>
                      <a:endParaRPr lang="LID4096"/>
                    </a:p>
                  </a:txBody>
                  <a:tcPr/>
                </a:tc>
                <a:tc>
                  <a:txBody>
                    <a:bodyPr/>
                    <a:lstStyle/>
                    <a:p>
                      <a:pPr algn="ctr"/>
                      <a:r>
                        <a:rPr lang="ru-RU" sz="2600" u="none" kern="1200" dirty="0">
                          <a:solidFill>
                            <a:srgbClr val="2B2B2B"/>
                          </a:solidFill>
                          <a:latin typeface="Montserrat"/>
                          <a:ea typeface="+mn-ea"/>
                          <a:cs typeface="+mn-cs"/>
                        </a:rPr>
                        <a:t>0,15</a:t>
                      </a:r>
                      <a:endParaRPr lang="LID4096" sz="2600" u="none" kern="1200" dirty="0">
                        <a:solidFill>
                          <a:srgbClr val="2B2B2B"/>
                        </a:solidFill>
                        <a:latin typeface="Montserrat"/>
                        <a:ea typeface="+mn-ea"/>
                        <a:cs typeface="+mn-cs"/>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0,25</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0,3</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0,2</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0,1</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endParaRPr lang="LID4096" dirty="0"/>
                    </a:p>
                  </a:txBody>
                  <a:tcPr marL="7620" marR="7620" marT="7620" marB="0" anchor="ctr"/>
                </a:tc>
                <a:extLst>
                  <a:ext uri="{0D108BD9-81ED-4DB2-BD59-A6C34878D82A}">
                    <a16:rowId xmlns:a16="http://schemas.microsoft.com/office/drawing/2014/main" val="2789458413"/>
                  </a:ext>
                </a:extLst>
              </a:tr>
            </a:tbl>
          </a:graphicData>
        </a:graphic>
      </p:graphicFrame>
    </p:spTree>
    <p:extLst>
      <p:ext uri="{BB962C8B-B14F-4D97-AF65-F5344CB8AC3E}">
        <p14:creationId xmlns:p14="http://schemas.microsoft.com/office/powerpoint/2010/main" val="3426796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2511451" y="1028700"/>
            <a:ext cx="19770751" cy="18262535"/>
          </a:xfrm>
          <a:prstGeom prst="rect">
            <a:avLst/>
          </a:prstGeom>
        </p:spPr>
      </p:pic>
      <p:pic>
        <p:nvPicPr>
          <p:cNvPr id="6" name="Picture 6"/>
          <p:cNvPicPr>
            <a:picLocks noChangeAspect="1"/>
          </p:cNvPicPr>
          <p:nvPr/>
        </p:nvPicPr>
        <p:blipFill>
          <a:blip r:embed="rId3">
            <a:alphaModFix amt="25000"/>
          </a:blip>
          <a:srcRect/>
          <a:stretch>
            <a:fillRect/>
          </a:stretch>
        </p:blipFill>
        <p:spPr>
          <a:xfrm rot="-3982960">
            <a:off x="13745551" y="-3705176"/>
            <a:ext cx="5352514" cy="7410352"/>
          </a:xfrm>
          <a:prstGeom prst="rect">
            <a:avLst/>
          </a:prstGeom>
        </p:spPr>
      </p:pic>
      <p:pic>
        <p:nvPicPr>
          <p:cNvPr id="7" name="Picture 7"/>
          <p:cNvPicPr>
            <a:picLocks noChangeAspect="1"/>
          </p:cNvPicPr>
          <p:nvPr/>
        </p:nvPicPr>
        <p:blipFill>
          <a:blip r:embed="rId4">
            <a:alphaModFix amt="25000"/>
          </a:blip>
          <a:srcRect/>
          <a:stretch>
            <a:fillRect/>
          </a:stretch>
        </p:blipFill>
        <p:spPr>
          <a:xfrm rot="-1644077">
            <a:off x="16162301" y="-1063836"/>
            <a:ext cx="5468057" cy="6108036"/>
          </a:xfrm>
          <a:prstGeom prst="rect">
            <a:avLst/>
          </a:prstGeom>
        </p:spPr>
      </p:pic>
      <p:sp>
        <p:nvSpPr>
          <p:cNvPr id="11" name="TextBox 10">
            <a:extLst>
              <a:ext uri="{FF2B5EF4-FFF2-40B4-BE49-F238E27FC236}">
                <a16:creationId xmlns:a16="http://schemas.microsoft.com/office/drawing/2014/main" id="{9CACA8D5-0B85-B052-5F94-AECBCA5CE968}"/>
              </a:ext>
            </a:extLst>
          </p:cNvPr>
          <p:cNvSpPr txBox="1"/>
          <p:nvPr/>
        </p:nvSpPr>
        <p:spPr>
          <a:xfrm>
            <a:off x="1371600" y="527685"/>
            <a:ext cx="14119766" cy="3278077"/>
          </a:xfrm>
          <a:prstGeom prst="rect">
            <a:avLst/>
          </a:prstGeom>
          <a:noFill/>
        </p:spPr>
        <p:txBody>
          <a:bodyPr wrap="square">
            <a:spAutoFit/>
          </a:bodyPr>
          <a:lstStyle/>
          <a:p>
            <a:pPr indent="540385" algn="just">
              <a:lnSpc>
                <a:spcPct val="125000"/>
              </a:lnSpc>
              <a:spcBef>
                <a:spcPts val="1200"/>
              </a:spcBef>
              <a:spcAft>
                <a:spcPts val="1200"/>
              </a:spcAft>
            </a:pPr>
            <a:r>
              <a:rPr lang="ru-RU" sz="2800" dirty="0">
                <a:effectLst/>
                <a:latin typeface="Montserrat" panose="00000500000000000000" pitchFamily="2" charset="-52"/>
                <a:ea typeface="Calibri" panose="020F0502020204030204" pitchFamily="34" charset="0"/>
              </a:rPr>
              <a:t>Высчитываем на основе максимального значения в </a:t>
            </a:r>
            <a:r>
              <a:rPr lang="en-US" sz="2800" dirty="0">
                <a:effectLst/>
                <a:latin typeface="Montserrat" panose="00000500000000000000" pitchFamily="2" charset="-52"/>
                <a:ea typeface="Calibri" panose="020F0502020204030204" pitchFamily="34" charset="0"/>
              </a:rPr>
              <a:t>EVM</a:t>
            </a:r>
            <a:r>
              <a:rPr lang="ru-RU" sz="2800" dirty="0">
                <a:effectLst/>
                <a:latin typeface="Montserrat" panose="00000500000000000000" pitchFamily="2" charset="-52"/>
                <a:ea typeface="Calibri" panose="020F0502020204030204" pitchFamily="34" charset="0"/>
              </a:rPr>
              <a:t>, которое мы берем за 100%, и ожидаемой монетарной ценности. В результате, представленном на рисунке 2.19, увеличивается наша ожидаемая прибыль всего на 8,9% (получим 36,15$ вместо 39,4$). Эта величина и есть наш источник совершенной информации (</a:t>
            </a:r>
            <a:r>
              <a:rPr lang="en-US" sz="2800" dirty="0">
                <a:effectLst/>
                <a:latin typeface="Montserrat" panose="00000500000000000000" pitchFamily="2" charset="-52"/>
                <a:ea typeface="Calibri" panose="020F0502020204030204" pitchFamily="34" charset="0"/>
              </a:rPr>
              <a:t>EVPI</a:t>
            </a:r>
            <a:r>
              <a:rPr lang="ru-RU" sz="2800" dirty="0">
                <a:effectLst/>
                <a:latin typeface="Montserrat" panose="00000500000000000000" pitchFamily="2" charset="-52"/>
                <a:ea typeface="Calibri" panose="020F0502020204030204" pitchFamily="34" charset="0"/>
              </a:rPr>
              <a:t>) – верхняя граница цены, которую мы готовы платить.</a:t>
            </a:r>
            <a:endParaRPr lang="ru-RU" sz="2800" kern="100" dirty="0">
              <a:effectLst/>
              <a:latin typeface="Montserrat" panose="00000500000000000000" pitchFamily="2" charset="-52"/>
              <a:ea typeface="Calibri" panose="020F0502020204030204" pitchFamily="34" charset="0"/>
              <a:cs typeface="Times New Roman" panose="02020603050405020304" pitchFamily="18" charset="0"/>
            </a:endParaRPr>
          </a:p>
        </p:txBody>
      </p:sp>
      <p:graphicFrame>
        <p:nvGraphicFramePr>
          <p:cNvPr id="3" name="Таблица 2">
            <a:extLst>
              <a:ext uri="{FF2B5EF4-FFF2-40B4-BE49-F238E27FC236}">
                <a16:creationId xmlns:a16="http://schemas.microsoft.com/office/drawing/2014/main" id="{1EEB712B-FA01-2E1A-762A-4785B58F035D}"/>
              </a:ext>
            </a:extLst>
          </p:cNvPr>
          <p:cNvGraphicFramePr>
            <a:graphicFrameLocks noGrp="1"/>
          </p:cNvGraphicFramePr>
          <p:nvPr>
            <p:extLst>
              <p:ext uri="{D42A27DB-BD31-4B8C-83A1-F6EECF244321}">
                <p14:modId xmlns:p14="http://schemas.microsoft.com/office/powerpoint/2010/main" val="2366183365"/>
              </p:ext>
            </p:extLst>
          </p:nvPr>
        </p:nvGraphicFramePr>
        <p:xfrm>
          <a:off x="947739" y="3741936"/>
          <a:ext cx="16306798" cy="6405396"/>
        </p:xfrm>
        <a:graphic>
          <a:graphicData uri="http://schemas.openxmlformats.org/drawingml/2006/table">
            <a:tbl>
              <a:tblPr>
                <a:tableStyleId>{5940675A-B579-460E-94D1-54222C63F5DA}</a:tableStyleId>
              </a:tblPr>
              <a:tblGrid>
                <a:gridCol w="3688595">
                  <a:extLst>
                    <a:ext uri="{9D8B030D-6E8A-4147-A177-3AD203B41FA5}">
                      <a16:colId xmlns:a16="http://schemas.microsoft.com/office/drawing/2014/main" val="1548433772"/>
                    </a:ext>
                  </a:extLst>
                </a:gridCol>
                <a:gridCol w="3688595">
                  <a:extLst>
                    <a:ext uri="{9D8B030D-6E8A-4147-A177-3AD203B41FA5}">
                      <a16:colId xmlns:a16="http://schemas.microsoft.com/office/drawing/2014/main" val="4091084575"/>
                    </a:ext>
                  </a:extLst>
                </a:gridCol>
                <a:gridCol w="1539588">
                  <a:extLst>
                    <a:ext uri="{9D8B030D-6E8A-4147-A177-3AD203B41FA5}">
                      <a16:colId xmlns:a16="http://schemas.microsoft.com/office/drawing/2014/main" val="3465761487"/>
                    </a:ext>
                  </a:extLst>
                </a:gridCol>
                <a:gridCol w="1231670">
                  <a:extLst>
                    <a:ext uri="{9D8B030D-6E8A-4147-A177-3AD203B41FA5}">
                      <a16:colId xmlns:a16="http://schemas.microsoft.com/office/drawing/2014/main" val="3645932588"/>
                    </a:ext>
                  </a:extLst>
                </a:gridCol>
                <a:gridCol w="1231670">
                  <a:extLst>
                    <a:ext uri="{9D8B030D-6E8A-4147-A177-3AD203B41FA5}">
                      <a16:colId xmlns:a16="http://schemas.microsoft.com/office/drawing/2014/main" val="106980029"/>
                    </a:ext>
                  </a:extLst>
                </a:gridCol>
                <a:gridCol w="1231670">
                  <a:extLst>
                    <a:ext uri="{9D8B030D-6E8A-4147-A177-3AD203B41FA5}">
                      <a16:colId xmlns:a16="http://schemas.microsoft.com/office/drawing/2014/main" val="595053166"/>
                    </a:ext>
                  </a:extLst>
                </a:gridCol>
                <a:gridCol w="1231670">
                  <a:extLst>
                    <a:ext uri="{9D8B030D-6E8A-4147-A177-3AD203B41FA5}">
                      <a16:colId xmlns:a16="http://schemas.microsoft.com/office/drawing/2014/main" val="1578667315"/>
                    </a:ext>
                  </a:extLst>
                </a:gridCol>
                <a:gridCol w="1231670">
                  <a:extLst>
                    <a:ext uri="{9D8B030D-6E8A-4147-A177-3AD203B41FA5}">
                      <a16:colId xmlns:a16="http://schemas.microsoft.com/office/drawing/2014/main" val="2225590863"/>
                    </a:ext>
                  </a:extLst>
                </a:gridCol>
                <a:gridCol w="1231670">
                  <a:extLst>
                    <a:ext uri="{9D8B030D-6E8A-4147-A177-3AD203B41FA5}">
                      <a16:colId xmlns:a16="http://schemas.microsoft.com/office/drawing/2014/main" val="37572870"/>
                    </a:ext>
                  </a:extLst>
                </a:gridCol>
              </a:tblGrid>
              <a:tr h="690396">
                <a:tc>
                  <a:txBody>
                    <a:bodyPr/>
                    <a:lstStyle/>
                    <a:p>
                      <a:pPr algn="l" fontAlgn="b"/>
                      <a:r>
                        <a:rPr lang="ru-BY" sz="2600" u="none" kern="1200" dirty="0">
                          <a:solidFill>
                            <a:srgbClr val="2B2B2B"/>
                          </a:solidFill>
                          <a:latin typeface="Montserrat"/>
                          <a:ea typeface="+mn-ea"/>
                          <a:cs typeface="+mn-cs"/>
                        </a:rPr>
                        <a:t> </a:t>
                      </a:r>
                    </a:p>
                  </a:txBody>
                  <a:tcPr marL="7620" marR="7620" marT="7620" marB="0" anchor="b"/>
                </a:tc>
                <a:tc>
                  <a:txBody>
                    <a:bodyPr/>
                    <a:lstStyle/>
                    <a:p>
                      <a:pPr algn="l" fontAlgn="b"/>
                      <a:r>
                        <a:rPr lang="ru-BY" sz="2600" u="none" kern="1200">
                          <a:solidFill>
                            <a:srgbClr val="2B2B2B"/>
                          </a:solidFill>
                          <a:latin typeface="Montserrat"/>
                          <a:ea typeface="+mn-ea"/>
                          <a:cs typeface="+mn-cs"/>
                        </a:rPr>
                        <a:t> </a:t>
                      </a:r>
                    </a:p>
                  </a:txBody>
                  <a:tcPr marL="7620" marR="7620" marT="7620" marB="0" anchor="b"/>
                </a:tc>
                <a:tc gridSpan="5">
                  <a:txBody>
                    <a:bodyPr/>
                    <a:lstStyle/>
                    <a:p>
                      <a:pPr algn="ctr" fontAlgn="b"/>
                      <a:r>
                        <a:rPr lang="ru-RU" sz="2600" u="none" kern="1200">
                          <a:solidFill>
                            <a:srgbClr val="2B2B2B"/>
                          </a:solidFill>
                          <a:latin typeface="Montserrat"/>
                          <a:ea typeface="+mn-ea"/>
                          <a:cs typeface="+mn-cs"/>
                        </a:rPr>
                        <a:t>Возможный спрос</a:t>
                      </a:r>
                    </a:p>
                  </a:txBody>
                  <a:tcPr marL="7620" marR="7620" marT="7620" marB="0" anchor="b"/>
                </a:tc>
                <a:tc hMerge="1">
                  <a:txBody>
                    <a:bodyPr/>
                    <a:lstStyle/>
                    <a:p>
                      <a:endParaRPr lang="LID4096"/>
                    </a:p>
                  </a:txBody>
                  <a:tcPr/>
                </a:tc>
                <a:tc hMerge="1">
                  <a:txBody>
                    <a:bodyPr/>
                    <a:lstStyle/>
                    <a:p>
                      <a:endParaRPr lang="LID4096"/>
                    </a:p>
                  </a:txBody>
                  <a:tcPr/>
                </a:tc>
                <a:tc hMerge="1">
                  <a:txBody>
                    <a:bodyPr/>
                    <a:lstStyle/>
                    <a:p>
                      <a:endParaRPr lang="LID4096"/>
                    </a:p>
                  </a:txBody>
                  <a:tcPr/>
                </a:tc>
                <a:tc hMerge="1">
                  <a:txBody>
                    <a:bodyPr/>
                    <a:lstStyle/>
                    <a:p>
                      <a:endParaRPr lang="LID4096"/>
                    </a:p>
                  </a:txBody>
                  <a:tcPr/>
                </a:tc>
                <a:tc rowSpan="2">
                  <a:txBody>
                    <a:bodyPr/>
                    <a:lstStyle/>
                    <a:p>
                      <a:pPr algn="ctr" fontAlgn="ctr"/>
                      <a:r>
                        <a:rPr lang="en-US" sz="2600" u="none" kern="1200">
                          <a:solidFill>
                            <a:srgbClr val="2B2B2B"/>
                          </a:solidFill>
                          <a:latin typeface="Montserrat"/>
                          <a:ea typeface="+mn-ea"/>
                          <a:cs typeface="+mn-cs"/>
                        </a:rPr>
                        <a:t>EVM</a:t>
                      </a:r>
                    </a:p>
                  </a:txBody>
                  <a:tcPr marL="7620" marR="7620" marT="7620" marB="0" anchor="ctr"/>
                </a:tc>
                <a:tc rowSpan="2">
                  <a:txBody>
                    <a:bodyPr/>
                    <a:lstStyle/>
                    <a:p>
                      <a:pPr algn="ctr" fontAlgn="ctr"/>
                      <a:endParaRPr lang="en-US" sz="2600" u="none" kern="1200">
                        <a:solidFill>
                          <a:srgbClr val="2B2B2B"/>
                        </a:solidFill>
                        <a:latin typeface="Montserrat"/>
                        <a:ea typeface="+mn-ea"/>
                        <a:cs typeface="+mn-cs"/>
                      </a:endParaRPr>
                    </a:p>
                  </a:txBody>
                  <a:tcPr marL="7620" marR="7620" marT="7620" marB="0" anchor="ctr"/>
                </a:tc>
                <a:extLst>
                  <a:ext uri="{0D108BD9-81ED-4DB2-BD59-A6C34878D82A}">
                    <a16:rowId xmlns:a16="http://schemas.microsoft.com/office/drawing/2014/main" val="411200492"/>
                  </a:ext>
                </a:extLst>
              </a:tr>
              <a:tr h="787294">
                <a:tc rowSpan="6">
                  <a:txBody>
                    <a:bodyPr/>
                    <a:lstStyle/>
                    <a:p>
                      <a:pPr algn="ctr" fontAlgn="ctr"/>
                      <a:r>
                        <a:rPr lang="ru-RU" sz="2600" u="none" kern="1200" dirty="0">
                          <a:solidFill>
                            <a:srgbClr val="2B2B2B"/>
                          </a:solidFill>
                          <a:latin typeface="Montserrat"/>
                          <a:ea typeface="+mn-ea"/>
                          <a:cs typeface="+mn-cs"/>
                        </a:rPr>
                        <a:t>Варианты заказа (альтернативы)</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 </a:t>
                      </a:r>
                    </a:p>
                  </a:txBody>
                  <a:tcPr marL="7620" marR="7620" marT="7620" marB="0" anchor="ctr"/>
                </a:tc>
                <a:tc>
                  <a:txBody>
                    <a:bodyPr/>
                    <a:lstStyle/>
                    <a:p>
                      <a:pPr algn="ctr" fontAlgn="ctr"/>
                      <a:r>
                        <a:rPr lang="ru-BY" sz="2600" u="none" kern="1200">
                          <a:solidFill>
                            <a:srgbClr val="2B2B2B"/>
                          </a:solidFill>
                          <a:latin typeface="Montserrat"/>
                          <a:ea typeface="+mn-ea"/>
                          <a:cs typeface="+mn-cs"/>
                        </a:rPr>
                        <a:t>8</a:t>
                      </a:r>
                    </a:p>
                  </a:txBody>
                  <a:tcPr marL="7620" marR="7620" marT="7620" marB="0" anchor="ctr"/>
                </a:tc>
                <a:tc>
                  <a:txBody>
                    <a:bodyPr/>
                    <a:lstStyle/>
                    <a:p>
                      <a:pPr algn="ctr" fontAlgn="ctr"/>
                      <a:r>
                        <a:rPr lang="ru-BY" sz="2600" u="none" kern="1200">
                          <a:solidFill>
                            <a:srgbClr val="2B2B2B"/>
                          </a:solidFill>
                          <a:latin typeface="Montserrat"/>
                          <a:ea typeface="+mn-ea"/>
                          <a:cs typeface="+mn-cs"/>
                        </a:rPr>
                        <a:t>9</a:t>
                      </a:r>
                    </a:p>
                  </a:txBody>
                  <a:tcPr marL="7620" marR="7620" marT="7620" marB="0" anchor="ctr"/>
                </a:tc>
                <a:tc>
                  <a:txBody>
                    <a:bodyPr/>
                    <a:lstStyle/>
                    <a:p>
                      <a:pPr algn="ctr" fontAlgn="ctr"/>
                      <a:r>
                        <a:rPr lang="ru-BY" sz="2600" u="none" kern="1200">
                          <a:solidFill>
                            <a:srgbClr val="2B2B2B"/>
                          </a:solidFill>
                          <a:latin typeface="Montserrat"/>
                          <a:ea typeface="+mn-ea"/>
                          <a:cs typeface="+mn-cs"/>
                        </a:rPr>
                        <a:t>10</a:t>
                      </a:r>
                    </a:p>
                  </a:txBody>
                  <a:tcPr marL="7620" marR="7620" marT="7620" marB="0" anchor="ctr"/>
                </a:tc>
                <a:tc>
                  <a:txBody>
                    <a:bodyPr/>
                    <a:lstStyle/>
                    <a:p>
                      <a:pPr algn="ctr" fontAlgn="ctr"/>
                      <a:r>
                        <a:rPr lang="ru-BY" sz="2600" u="none" kern="1200">
                          <a:solidFill>
                            <a:srgbClr val="2B2B2B"/>
                          </a:solidFill>
                          <a:latin typeface="Montserrat"/>
                          <a:ea typeface="+mn-ea"/>
                          <a:cs typeface="+mn-cs"/>
                        </a:rPr>
                        <a:t>11</a:t>
                      </a:r>
                    </a:p>
                  </a:txBody>
                  <a:tcPr marL="7620" marR="7620" marT="7620" marB="0" anchor="ctr"/>
                </a:tc>
                <a:tc>
                  <a:txBody>
                    <a:bodyPr/>
                    <a:lstStyle/>
                    <a:p>
                      <a:pPr algn="ctr" fontAlgn="ctr"/>
                      <a:r>
                        <a:rPr lang="ru-BY" sz="2600" u="none" kern="1200">
                          <a:solidFill>
                            <a:srgbClr val="2B2B2B"/>
                          </a:solidFill>
                          <a:latin typeface="Montserrat"/>
                          <a:ea typeface="+mn-ea"/>
                          <a:cs typeface="+mn-cs"/>
                        </a:rPr>
                        <a:t>12</a:t>
                      </a:r>
                    </a:p>
                  </a:txBody>
                  <a:tcPr marL="7620" marR="7620" marT="7620" marB="0" anchor="ctr"/>
                </a:tc>
                <a:tc vMerge="1">
                  <a:txBody>
                    <a:bodyPr/>
                    <a:lstStyle/>
                    <a:p>
                      <a:endParaRPr lang="LID4096"/>
                    </a:p>
                  </a:txBody>
                  <a:tcPr/>
                </a:tc>
                <a:tc vMerge="1">
                  <a:txBody>
                    <a:bodyPr/>
                    <a:lstStyle/>
                    <a:p>
                      <a:endParaRPr lang="LID4096"/>
                    </a:p>
                  </a:txBody>
                  <a:tcPr/>
                </a:tc>
                <a:extLst>
                  <a:ext uri="{0D108BD9-81ED-4DB2-BD59-A6C34878D82A}">
                    <a16:rowId xmlns:a16="http://schemas.microsoft.com/office/drawing/2014/main" val="3142954399"/>
                  </a:ext>
                </a:extLst>
              </a:tr>
              <a:tr h="690396">
                <a:tc vMerge="1">
                  <a:txBody>
                    <a:bodyPr/>
                    <a:lstStyle/>
                    <a:p>
                      <a:endParaRPr lang="LID4096"/>
                    </a:p>
                  </a:txBody>
                  <a:tcPr/>
                </a:tc>
                <a:tc>
                  <a:txBody>
                    <a:bodyPr/>
                    <a:lstStyle/>
                    <a:p>
                      <a:pPr algn="ctr" fontAlgn="ctr"/>
                      <a:r>
                        <a:rPr lang="ru-BY" sz="2600" u="none" kern="1200" dirty="0">
                          <a:solidFill>
                            <a:srgbClr val="2B2B2B"/>
                          </a:solidFill>
                          <a:latin typeface="Montserrat"/>
                          <a:ea typeface="+mn-ea"/>
                          <a:cs typeface="+mn-cs"/>
                        </a:rPr>
                        <a:t>8</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tc>
                  <a:txBody>
                    <a:bodyPr/>
                    <a:lstStyle/>
                    <a:p>
                      <a:pPr algn="ctr" fontAlgn="ctr"/>
                      <a:r>
                        <a:rPr lang="ru-BY" sz="2600" u="none" kern="1200">
                          <a:solidFill>
                            <a:srgbClr val="2B2B2B"/>
                          </a:solidFill>
                          <a:latin typeface="Montserrat"/>
                          <a:ea typeface="+mn-ea"/>
                          <a:cs typeface="+mn-cs"/>
                        </a:rPr>
                        <a:t>32</a:t>
                      </a:r>
                    </a:p>
                  </a:txBody>
                  <a:tcPr marL="7620" marR="7620" marT="7620" marB="0" anchor="ctr"/>
                </a:tc>
                <a:tc>
                  <a:txBody>
                    <a:bodyPr/>
                    <a:lstStyle/>
                    <a:p>
                      <a:pPr algn="ctr" fontAlgn="ctr"/>
                      <a:endParaRPr lang="ru-BY" sz="2600" u="none" kern="1200">
                        <a:solidFill>
                          <a:srgbClr val="2B2B2B"/>
                        </a:solidFill>
                        <a:latin typeface="Montserrat"/>
                        <a:ea typeface="+mn-ea"/>
                        <a:cs typeface="+mn-cs"/>
                      </a:endParaRPr>
                    </a:p>
                  </a:txBody>
                  <a:tcPr marL="7620" marR="7620" marT="7620" marB="0" anchor="ctr"/>
                </a:tc>
                <a:extLst>
                  <a:ext uri="{0D108BD9-81ED-4DB2-BD59-A6C34878D82A}">
                    <a16:rowId xmlns:a16="http://schemas.microsoft.com/office/drawing/2014/main" val="1570103811"/>
                  </a:ext>
                </a:extLst>
              </a:tr>
              <a:tr h="690396">
                <a:tc vMerge="1">
                  <a:txBody>
                    <a:bodyPr/>
                    <a:lstStyle/>
                    <a:p>
                      <a:endParaRPr lang="LID4096"/>
                    </a:p>
                  </a:txBody>
                  <a:tcPr/>
                </a:tc>
                <a:tc>
                  <a:txBody>
                    <a:bodyPr/>
                    <a:lstStyle/>
                    <a:p>
                      <a:pPr algn="ctr" fontAlgn="ctr"/>
                      <a:r>
                        <a:rPr lang="ru-BY" sz="2600" u="none" kern="1200" dirty="0">
                          <a:solidFill>
                            <a:srgbClr val="2B2B2B"/>
                          </a:solidFill>
                          <a:latin typeface="Montserrat"/>
                          <a:ea typeface="+mn-ea"/>
                          <a:cs typeface="+mn-cs"/>
                        </a:rPr>
                        <a:t>9</a:t>
                      </a:r>
                    </a:p>
                  </a:txBody>
                  <a:tcPr marL="7620" marR="7620" marT="7620" marB="0" anchor="ctr"/>
                </a:tc>
                <a:tc>
                  <a:txBody>
                    <a:bodyPr/>
                    <a:lstStyle/>
                    <a:p>
                      <a:pPr algn="ctr" fontAlgn="ctr"/>
                      <a:r>
                        <a:rPr lang="ru-BY" sz="2600" u="none" kern="1200">
                          <a:solidFill>
                            <a:srgbClr val="2B2B2B"/>
                          </a:solidFill>
                          <a:latin typeface="Montserrat"/>
                          <a:ea typeface="+mn-ea"/>
                          <a:cs typeface="+mn-cs"/>
                        </a:rPr>
                        <a:t>29</a:t>
                      </a:r>
                    </a:p>
                  </a:txBody>
                  <a:tcPr marL="7620" marR="7620" marT="7620" marB="0" anchor="ctr"/>
                </a:tc>
                <a:tc>
                  <a:txBody>
                    <a:bodyPr/>
                    <a:lstStyle/>
                    <a:p>
                      <a:pPr algn="ctr" fontAlgn="ctr"/>
                      <a:r>
                        <a:rPr lang="ru-BY" sz="2600" u="none" kern="1200">
                          <a:solidFill>
                            <a:srgbClr val="2B2B2B"/>
                          </a:solidFill>
                          <a:latin typeface="Montserrat"/>
                          <a:ea typeface="+mn-ea"/>
                          <a:cs typeface="+mn-cs"/>
                        </a:rPr>
                        <a:t>36</a:t>
                      </a:r>
                    </a:p>
                  </a:txBody>
                  <a:tcPr marL="7620" marR="7620" marT="7620" marB="0" anchor="ctr"/>
                </a:tc>
                <a:tc>
                  <a:txBody>
                    <a:bodyPr/>
                    <a:lstStyle/>
                    <a:p>
                      <a:pPr algn="ctr" fontAlgn="ctr"/>
                      <a:r>
                        <a:rPr lang="ru-BY" sz="2600" u="none" kern="1200">
                          <a:solidFill>
                            <a:srgbClr val="2B2B2B"/>
                          </a:solidFill>
                          <a:latin typeface="Montserrat"/>
                          <a:ea typeface="+mn-ea"/>
                          <a:cs typeface="+mn-cs"/>
                        </a:rPr>
                        <a:t>36</a:t>
                      </a:r>
                    </a:p>
                  </a:txBody>
                  <a:tcPr marL="7620" marR="7620" marT="7620" marB="0" anchor="ctr"/>
                </a:tc>
                <a:tc>
                  <a:txBody>
                    <a:bodyPr/>
                    <a:lstStyle/>
                    <a:p>
                      <a:pPr algn="ctr" fontAlgn="ctr"/>
                      <a:r>
                        <a:rPr lang="ru-BY" sz="2600" u="none" kern="1200">
                          <a:solidFill>
                            <a:srgbClr val="2B2B2B"/>
                          </a:solidFill>
                          <a:latin typeface="Montserrat"/>
                          <a:ea typeface="+mn-ea"/>
                          <a:cs typeface="+mn-cs"/>
                        </a:rPr>
                        <a:t>36</a:t>
                      </a:r>
                    </a:p>
                  </a:txBody>
                  <a:tcPr marL="7620" marR="7620" marT="7620" marB="0" anchor="ctr"/>
                </a:tc>
                <a:tc>
                  <a:txBody>
                    <a:bodyPr/>
                    <a:lstStyle/>
                    <a:p>
                      <a:pPr algn="ctr" fontAlgn="ctr"/>
                      <a:r>
                        <a:rPr lang="ru-BY" sz="2600" u="none" kern="1200">
                          <a:solidFill>
                            <a:srgbClr val="2B2B2B"/>
                          </a:solidFill>
                          <a:latin typeface="Montserrat"/>
                          <a:ea typeface="+mn-ea"/>
                          <a:cs typeface="+mn-cs"/>
                        </a:rPr>
                        <a:t>36</a:t>
                      </a:r>
                    </a:p>
                  </a:txBody>
                  <a:tcPr marL="7620" marR="7620" marT="7620" marB="0" anchor="ctr"/>
                </a:tc>
                <a:tc>
                  <a:txBody>
                    <a:bodyPr/>
                    <a:lstStyle/>
                    <a:p>
                      <a:pPr algn="ctr" fontAlgn="ctr"/>
                      <a:r>
                        <a:rPr lang="ru-BY" sz="2600" u="none" kern="1200">
                          <a:solidFill>
                            <a:srgbClr val="2B2B2B"/>
                          </a:solidFill>
                          <a:latin typeface="Montserrat"/>
                          <a:ea typeface="+mn-ea"/>
                          <a:cs typeface="+mn-cs"/>
                        </a:rPr>
                        <a:t>34,95</a:t>
                      </a:r>
                    </a:p>
                  </a:txBody>
                  <a:tcPr marL="7620" marR="7620" marT="7620" marB="0" anchor="ctr"/>
                </a:tc>
                <a:tc>
                  <a:txBody>
                    <a:bodyPr/>
                    <a:lstStyle/>
                    <a:p>
                      <a:pPr algn="ctr" fontAlgn="ctr"/>
                      <a:endParaRPr lang="ru-BY" sz="2600" u="none" kern="1200">
                        <a:solidFill>
                          <a:srgbClr val="2B2B2B"/>
                        </a:solidFill>
                        <a:latin typeface="Montserrat"/>
                        <a:ea typeface="+mn-ea"/>
                        <a:cs typeface="+mn-cs"/>
                      </a:endParaRPr>
                    </a:p>
                  </a:txBody>
                  <a:tcPr marL="7620" marR="7620" marT="7620" marB="0" anchor="ctr"/>
                </a:tc>
                <a:extLst>
                  <a:ext uri="{0D108BD9-81ED-4DB2-BD59-A6C34878D82A}">
                    <a16:rowId xmlns:a16="http://schemas.microsoft.com/office/drawing/2014/main" val="2781802391"/>
                  </a:ext>
                </a:extLst>
              </a:tr>
              <a:tr h="690396">
                <a:tc vMerge="1">
                  <a:txBody>
                    <a:bodyPr/>
                    <a:lstStyle/>
                    <a:p>
                      <a:endParaRPr lang="LID4096"/>
                    </a:p>
                  </a:txBody>
                  <a:tcPr/>
                </a:tc>
                <a:tc>
                  <a:txBody>
                    <a:bodyPr/>
                    <a:lstStyle/>
                    <a:p>
                      <a:pPr algn="ctr" fontAlgn="ctr"/>
                      <a:r>
                        <a:rPr lang="ru-BY" sz="2600" u="none" kern="1200">
                          <a:solidFill>
                            <a:srgbClr val="2B2B2B"/>
                          </a:solidFill>
                          <a:latin typeface="Montserrat"/>
                          <a:ea typeface="+mn-ea"/>
                          <a:cs typeface="+mn-cs"/>
                        </a:rPr>
                        <a:t>10</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26</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33</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40</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40</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40</a:t>
                      </a:r>
                    </a:p>
                  </a:txBody>
                  <a:tcPr marL="7620" marR="7620" marT="7620" marB="0" anchor="ctr"/>
                </a:tc>
                <a:tc>
                  <a:txBody>
                    <a:bodyPr/>
                    <a:lstStyle/>
                    <a:p>
                      <a:pPr algn="ctr" fontAlgn="ctr"/>
                      <a:r>
                        <a:rPr lang="ru-BY" sz="2600" u="none" kern="1200">
                          <a:solidFill>
                            <a:srgbClr val="2B2B2B"/>
                          </a:solidFill>
                          <a:latin typeface="Montserrat"/>
                          <a:ea typeface="+mn-ea"/>
                          <a:cs typeface="+mn-cs"/>
                        </a:rPr>
                        <a:t>36,15</a:t>
                      </a:r>
                    </a:p>
                  </a:txBody>
                  <a:tcPr marL="7620" marR="7620" marT="7620" marB="0" anchor="ctr"/>
                </a:tc>
                <a:tc>
                  <a:txBody>
                    <a:bodyPr/>
                    <a:lstStyle/>
                    <a:p>
                      <a:pPr algn="ctr" fontAlgn="ctr"/>
                      <a:endParaRPr lang="ru-BY" sz="2600" u="none" kern="1200">
                        <a:solidFill>
                          <a:srgbClr val="2B2B2B"/>
                        </a:solidFill>
                        <a:latin typeface="Montserrat"/>
                        <a:ea typeface="+mn-ea"/>
                        <a:cs typeface="+mn-cs"/>
                      </a:endParaRPr>
                    </a:p>
                  </a:txBody>
                  <a:tcPr marL="7620" marR="7620" marT="7620" marB="0" anchor="ctr"/>
                </a:tc>
                <a:extLst>
                  <a:ext uri="{0D108BD9-81ED-4DB2-BD59-A6C34878D82A}">
                    <a16:rowId xmlns:a16="http://schemas.microsoft.com/office/drawing/2014/main" val="4109826144"/>
                  </a:ext>
                </a:extLst>
              </a:tr>
              <a:tr h="690396">
                <a:tc vMerge="1">
                  <a:txBody>
                    <a:bodyPr/>
                    <a:lstStyle/>
                    <a:p>
                      <a:endParaRPr lang="LID4096"/>
                    </a:p>
                  </a:txBody>
                  <a:tcPr/>
                </a:tc>
                <a:tc>
                  <a:txBody>
                    <a:bodyPr/>
                    <a:lstStyle/>
                    <a:p>
                      <a:pPr algn="ctr" fontAlgn="ctr"/>
                      <a:r>
                        <a:rPr lang="ru-BY" sz="2600" u="none" kern="1200">
                          <a:solidFill>
                            <a:srgbClr val="2B2B2B"/>
                          </a:solidFill>
                          <a:latin typeface="Montserrat"/>
                          <a:ea typeface="+mn-ea"/>
                          <a:cs typeface="+mn-cs"/>
                        </a:rPr>
                        <a:t>11</a:t>
                      </a:r>
                    </a:p>
                  </a:txBody>
                  <a:tcPr marL="7620" marR="7620" marT="7620" marB="0" anchor="ctr"/>
                </a:tc>
                <a:tc>
                  <a:txBody>
                    <a:bodyPr/>
                    <a:lstStyle/>
                    <a:p>
                      <a:pPr algn="ctr" fontAlgn="ctr"/>
                      <a:r>
                        <a:rPr lang="ru-BY" sz="2600" u="none" kern="1200">
                          <a:solidFill>
                            <a:srgbClr val="2B2B2B"/>
                          </a:solidFill>
                          <a:latin typeface="Montserrat"/>
                          <a:ea typeface="+mn-ea"/>
                          <a:cs typeface="+mn-cs"/>
                        </a:rPr>
                        <a:t>23</a:t>
                      </a:r>
                    </a:p>
                  </a:txBody>
                  <a:tcPr marL="7620" marR="7620" marT="7620" marB="0" anchor="ctr"/>
                </a:tc>
                <a:tc>
                  <a:txBody>
                    <a:bodyPr/>
                    <a:lstStyle/>
                    <a:p>
                      <a:pPr algn="ctr" fontAlgn="ctr"/>
                      <a:r>
                        <a:rPr lang="ru-BY" sz="2600" u="none" kern="1200">
                          <a:solidFill>
                            <a:srgbClr val="2B2B2B"/>
                          </a:solidFill>
                          <a:latin typeface="Montserrat"/>
                          <a:ea typeface="+mn-ea"/>
                          <a:cs typeface="+mn-cs"/>
                        </a:rPr>
                        <a:t>30</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37</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44</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44</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35,25</a:t>
                      </a:r>
                    </a:p>
                  </a:txBody>
                  <a:tcPr marL="7620" marR="7620" marT="7620" marB="0" anchor="ctr"/>
                </a:tc>
                <a:tc>
                  <a:txBody>
                    <a:bodyPr/>
                    <a:lstStyle/>
                    <a:p>
                      <a:pPr algn="ctr" fontAlgn="ctr"/>
                      <a:endParaRPr lang="ru-BY" sz="2600" u="none" kern="1200" dirty="0">
                        <a:solidFill>
                          <a:srgbClr val="2B2B2B"/>
                        </a:solidFill>
                        <a:latin typeface="Montserrat"/>
                        <a:ea typeface="+mn-ea"/>
                        <a:cs typeface="+mn-cs"/>
                      </a:endParaRPr>
                    </a:p>
                  </a:txBody>
                  <a:tcPr marL="7620" marR="7620" marT="7620" marB="0" anchor="ctr"/>
                </a:tc>
                <a:extLst>
                  <a:ext uri="{0D108BD9-81ED-4DB2-BD59-A6C34878D82A}">
                    <a16:rowId xmlns:a16="http://schemas.microsoft.com/office/drawing/2014/main" val="1930029287"/>
                  </a:ext>
                </a:extLst>
              </a:tr>
              <a:tr h="690396">
                <a:tc vMerge="1">
                  <a:txBody>
                    <a:bodyPr/>
                    <a:lstStyle/>
                    <a:p>
                      <a:endParaRPr lang="LID4096"/>
                    </a:p>
                  </a:txBody>
                  <a:tcPr/>
                </a:tc>
                <a:tc>
                  <a:txBody>
                    <a:bodyPr/>
                    <a:lstStyle/>
                    <a:p>
                      <a:pPr algn="ctr" fontAlgn="ctr"/>
                      <a:r>
                        <a:rPr lang="ru-BY" sz="2600" u="none" kern="1200" dirty="0">
                          <a:solidFill>
                            <a:srgbClr val="2B2B2B"/>
                          </a:solidFill>
                          <a:latin typeface="Montserrat"/>
                          <a:ea typeface="+mn-ea"/>
                          <a:cs typeface="+mn-cs"/>
                        </a:rPr>
                        <a:t>12</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20</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27</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34</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41</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48</a:t>
                      </a:r>
                    </a:p>
                  </a:txBody>
                  <a:tcPr marL="7620" marR="7620" marT="7620" marB="0" anchor="ctr"/>
                </a:tc>
                <a:tc>
                  <a:txBody>
                    <a:bodyPr/>
                    <a:lstStyle/>
                    <a:p>
                      <a:pPr algn="ctr" fontAlgn="ctr"/>
                      <a:r>
                        <a:rPr lang="ru-BY" sz="2600" u="none" kern="1200" dirty="0">
                          <a:solidFill>
                            <a:srgbClr val="2B2B2B"/>
                          </a:solidFill>
                          <a:latin typeface="Montserrat"/>
                          <a:ea typeface="+mn-ea"/>
                          <a:cs typeface="+mn-cs"/>
                        </a:rPr>
                        <a:t>32,95</a:t>
                      </a:r>
                    </a:p>
                  </a:txBody>
                  <a:tcPr marL="7620" marR="7620" marT="7620" marB="0" anchor="ctr"/>
                </a:tc>
                <a:tc>
                  <a:txBody>
                    <a:bodyPr/>
                    <a:lstStyle/>
                    <a:p>
                      <a:pPr algn="ctr" fontAlgn="ctr"/>
                      <a:endParaRPr lang="ru-BY" sz="2600" u="none" kern="1200" dirty="0">
                        <a:solidFill>
                          <a:srgbClr val="2B2B2B"/>
                        </a:solidFill>
                        <a:latin typeface="Montserrat"/>
                        <a:ea typeface="+mn-ea"/>
                        <a:cs typeface="+mn-cs"/>
                      </a:endParaRPr>
                    </a:p>
                  </a:txBody>
                  <a:tcPr marL="7620" marR="7620" marT="7620" marB="0" anchor="ctr"/>
                </a:tc>
                <a:extLst>
                  <a:ext uri="{0D108BD9-81ED-4DB2-BD59-A6C34878D82A}">
                    <a16:rowId xmlns:a16="http://schemas.microsoft.com/office/drawing/2014/main" val="1539999973"/>
                  </a:ext>
                </a:extLst>
              </a:tr>
              <a:tr h="690396">
                <a:tc gridSpan="2">
                  <a:txBody>
                    <a:bodyPr/>
                    <a:lstStyle/>
                    <a:p>
                      <a:pPr algn="ctr" fontAlgn="ctr"/>
                      <a:r>
                        <a:rPr lang="ru-RU" sz="2800" b="1" i="0" u="none" strike="noStrike" dirty="0">
                          <a:solidFill>
                            <a:srgbClr val="000000"/>
                          </a:solidFill>
                          <a:effectLst/>
                          <a:latin typeface="Montserrat" panose="00000500000000000000" pitchFamily="2" charset="-52"/>
                        </a:rPr>
                        <a:t>Максимальный выигрыш</a:t>
                      </a:r>
                    </a:p>
                  </a:txBody>
                  <a:tcPr marL="7620" marR="7620" marT="7620" marB="0" anchor="ctr"/>
                </a:tc>
                <a:tc hMerge="1">
                  <a:txBody>
                    <a:bodyPr/>
                    <a:lstStyle/>
                    <a:p>
                      <a:endParaRPr lang="LID4096"/>
                    </a:p>
                  </a:txBody>
                  <a:tcPr/>
                </a:tc>
                <a:tc>
                  <a:txBody>
                    <a:bodyPr/>
                    <a:lstStyle/>
                    <a:p>
                      <a:pPr marL="0" algn="ctr" defTabSz="914400" rtl="0" eaLnBrk="1" fontAlgn="ctr" latinLnBrk="0" hangingPunct="1"/>
                      <a:r>
                        <a:rPr lang="ru-BY" sz="2600" u="none" kern="1200" dirty="0">
                          <a:solidFill>
                            <a:srgbClr val="2B2B2B"/>
                          </a:solidFill>
                          <a:latin typeface="Montserrat"/>
                          <a:ea typeface="+mn-ea"/>
                          <a:cs typeface="+mn-cs"/>
                        </a:rPr>
                        <a:t>32</a:t>
                      </a:r>
                    </a:p>
                  </a:txBody>
                  <a:tcPr marL="7620" marR="7620" marT="7620" marB="0" anchor="ctr"/>
                </a:tc>
                <a:tc>
                  <a:txBody>
                    <a:bodyPr/>
                    <a:lstStyle/>
                    <a:p>
                      <a:pPr marL="0" algn="ctr" defTabSz="914400" rtl="0" eaLnBrk="1" fontAlgn="ctr" latinLnBrk="0" hangingPunct="1"/>
                      <a:r>
                        <a:rPr lang="ru-BY" sz="2600" u="none" kern="1200">
                          <a:solidFill>
                            <a:srgbClr val="2B2B2B"/>
                          </a:solidFill>
                          <a:latin typeface="Montserrat"/>
                          <a:ea typeface="+mn-ea"/>
                          <a:cs typeface="+mn-cs"/>
                        </a:rPr>
                        <a:t>36</a:t>
                      </a:r>
                    </a:p>
                  </a:txBody>
                  <a:tcPr marL="7620" marR="7620" marT="7620" marB="0" anchor="ctr"/>
                </a:tc>
                <a:tc>
                  <a:txBody>
                    <a:bodyPr/>
                    <a:lstStyle/>
                    <a:p>
                      <a:pPr marL="0" algn="ctr" defTabSz="914400" rtl="0" eaLnBrk="1" fontAlgn="ctr" latinLnBrk="0" hangingPunct="1"/>
                      <a:r>
                        <a:rPr lang="ru-BY" sz="2600" u="none" kern="1200" dirty="0">
                          <a:solidFill>
                            <a:srgbClr val="2B2B2B"/>
                          </a:solidFill>
                          <a:latin typeface="Montserrat"/>
                          <a:ea typeface="+mn-ea"/>
                          <a:cs typeface="+mn-cs"/>
                        </a:rPr>
                        <a:t>40</a:t>
                      </a:r>
                    </a:p>
                  </a:txBody>
                  <a:tcPr marL="7620" marR="7620" marT="7620" marB="0" anchor="ctr"/>
                </a:tc>
                <a:tc>
                  <a:txBody>
                    <a:bodyPr/>
                    <a:lstStyle/>
                    <a:p>
                      <a:pPr marL="0" algn="ctr" defTabSz="914400" rtl="0" eaLnBrk="1" fontAlgn="ctr" latinLnBrk="0" hangingPunct="1"/>
                      <a:r>
                        <a:rPr lang="ru-BY" sz="2600" u="none" kern="1200" dirty="0">
                          <a:solidFill>
                            <a:srgbClr val="2B2B2B"/>
                          </a:solidFill>
                          <a:latin typeface="Montserrat"/>
                          <a:ea typeface="+mn-ea"/>
                          <a:cs typeface="+mn-cs"/>
                        </a:rPr>
                        <a:t>44</a:t>
                      </a:r>
                    </a:p>
                  </a:txBody>
                  <a:tcPr marL="7620" marR="7620" marT="7620" marB="0" anchor="ctr"/>
                </a:tc>
                <a:tc>
                  <a:txBody>
                    <a:bodyPr/>
                    <a:lstStyle/>
                    <a:p>
                      <a:pPr marL="0" algn="ctr" defTabSz="914400" rtl="0" eaLnBrk="1" fontAlgn="ctr" latinLnBrk="0" hangingPunct="1"/>
                      <a:r>
                        <a:rPr lang="ru-BY" sz="2600" u="none" kern="1200" dirty="0">
                          <a:solidFill>
                            <a:srgbClr val="2B2B2B"/>
                          </a:solidFill>
                          <a:latin typeface="Montserrat"/>
                          <a:ea typeface="+mn-ea"/>
                          <a:cs typeface="+mn-cs"/>
                        </a:rPr>
                        <a:t>48</a:t>
                      </a:r>
                    </a:p>
                  </a:txBody>
                  <a:tcPr marL="7620" marR="7620" marT="7620" marB="0" anchor="ctr"/>
                </a:tc>
                <a:tc>
                  <a:txBody>
                    <a:bodyPr/>
                    <a:lstStyle/>
                    <a:p>
                      <a:pPr marL="0" algn="ctr" defTabSz="914400" rtl="0" eaLnBrk="1" fontAlgn="ctr" latinLnBrk="0" hangingPunct="1"/>
                      <a:r>
                        <a:rPr lang="ru-BY" sz="2600" u="none" kern="1200" dirty="0">
                          <a:solidFill>
                            <a:srgbClr val="2B2B2B"/>
                          </a:solidFill>
                          <a:latin typeface="Montserrat"/>
                          <a:ea typeface="+mn-ea"/>
                          <a:cs typeface="+mn-cs"/>
                        </a:rPr>
                        <a:t>39,4</a:t>
                      </a:r>
                    </a:p>
                  </a:txBody>
                  <a:tcPr marL="7620" marR="7620" marT="7620" marB="0" anchor="ctr">
                    <a:solidFill>
                      <a:schemeClr val="accent2">
                        <a:lumMod val="60000"/>
                        <a:lumOff val="40000"/>
                      </a:schemeClr>
                    </a:solidFill>
                  </a:tcPr>
                </a:tc>
                <a:tc>
                  <a:txBody>
                    <a:bodyPr/>
                    <a:lstStyle/>
                    <a:p>
                      <a:pPr marL="0" algn="ctr" defTabSz="914400" rtl="0" eaLnBrk="1" fontAlgn="ctr" latinLnBrk="0" hangingPunct="1"/>
                      <a:endParaRPr lang="ru-BY" sz="2600" u="none" kern="1200" dirty="0">
                        <a:solidFill>
                          <a:srgbClr val="2B2B2B"/>
                        </a:solidFill>
                        <a:latin typeface="Montserrat"/>
                        <a:ea typeface="+mn-ea"/>
                        <a:cs typeface="+mn-cs"/>
                      </a:endParaRPr>
                    </a:p>
                  </a:txBody>
                  <a:tcPr marL="7620" marR="7620" marT="7620" marB="0" anchor="ctr">
                    <a:noFill/>
                  </a:tcPr>
                </a:tc>
                <a:extLst>
                  <a:ext uri="{0D108BD9-81ED-4DB2-BD59-A6C34878D82A}">
                    <a16:rowId xmlns:a16="http://schemas.microsoft.com/office/drawing/2014/main" val="2679976980"/>
                  </a:ext>
                </a:extLst>
              </a:tr>
              <a:tr h="785330">
                <a:tc gridSpan="2">
                  <a:txBody>
                    <a:bodyPr/>
                    <a:lstStyle/>
                    <a:p>
                      <a:pPr algn="ctr" fontAlgn="b"/>
                      <a:r>
                        <a:rPr lang="ru-RU" sz="2800" b="1" u="none" strike="noStrike" dirty="0">
                          <a:effectLst/>
                          <a:latin typeface="Montserrat" panose="00000500000000000000" pitchFamily="2" charset="-52"/>
                        </a:rPr>
                        <a:t>Вероятность спроса </a:t>
                      </a:r>
                      <a:r>
                        <a:rPr lang="en-US" sz="2800" b="1" u="none" strike="noStrike" dirty="0">
                          <a:effectLst/>
                          <a:latin typeface="Montserrat" panose="00000500000000000000" pitchFamily="2" charset="-52"/>
                        </a:rPr>
                        <a:t>p</a:t>
                      </a:r>
                      <a:r>
                        <a:rPr lang="en-US" sz="2800" b="1" u="none" strike="noStrike" baseline="-25000" dirty="0">
                          <a:effectLst/>
                          <a:latin typeface="Montserrat" panose="00000500000000000000" pitchFamily="2" charset="-52"/>
                        </a:rPr>
                        <a:t>(j)</a:t>
                      </a:r>
                      <a:endParaRPr lang="en-US" sz="2800" b="1" i="0" u="none" strike="noStrike" dirty="0">
                        <a:solidFill>
                          <a:srgbClr val="000000"/>
                        </a:solidFill>
                        <a:effectLst/>
                        <a:latin typeface="Montserrat" panose="00000500000000000000" pitchFamily="2" charset="-52"/>
                      </a:endParaRPr>
                    </a:p>
                  </a:txBody>
                  <a:tcPr marL="7620" marR="7620" marT="7620" marB="0" anchor="b"/>
                </a:tc>
                <a:tc hMerge="1">
                  <a:txBody>
                    <a:bodyPr/>
                    <a:lstStyle/>
                    <a:p>
                      <a:endParaRPr lang="LID4096"/>
                    </a:p>
                  </a:txBody>
                  <a:tcPr/>
                </a:tc>
                <a:tc>
                  <a:txBody>
                    <a:bodyPr/>
                    <a:lstStyle/>
                    <a:p>
                      <a:pPr algn="ctr"/>
                      <a:r>
                        <a:rPr lang="ru-RU" sz="2600" u="none" kern="1200" dirty="0">
                          <a:solidFill>
                            <a:srgbClr val="2B2B2B"/>
                          </a:solidFill>
                          <a:latin typeface="Montserrat"/>
                          <a:ea typeface="+mn-ea"/>
                          <a:cs typeface="+mn-cs"/>
                        </a:rPr>
                        <a:t>0,15</a:t>
                      </a:r>
                      <a:endParaRPr lang="LID4096" sz="2600" u="none" kern="1200" dirty="0">
                        <a:solidFill>
                          <a:srgbClr val="2B2B2B"/>
                        </a:solidFill>
                        <a:latin typeface="Montserrat"/>
                        <a:ea typeface="+mn-ea"/>
                        <a:cs typeface="+mn-cs"/>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0,25</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0,3</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0,2</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ctr"/>
                      <a:r>
                        <a:rPr lang="ru-BY" sz="2800" u="none" strike="noStrike" dirty="0">
                          <a:effectLst/>
                          <a:latin typeface="Montserrat" panose="00000500000000000000" pitchFamily="2" charset="-52"/>
                        </a:rPr>
                        <a:t>0,1</a:t>
                      </a:r>
                      <a:endParaRPr lang="ru-BY" sz="2800" b="0" i="0" u="none" strike="noStrike" dirty="0">
                        <a:solidFill>
                          <a:srgbClr val="000000"/>
                        </a:solidFill>
                        <a:effectLst/>
                        <a:latin typeface="Montserrat" panose="00000500000000000000" pitchFamily="2" charset="-52"/>
                      </a:endParaRPr>
                    </a:p>
                  </a:txBody>
                  <a:tcPr marL="7620" marR="7620" marT="7620" marB="0" anchor="ctr"/>
                </a:tc>
                <a:tc>
                  <a:txBody>
                    <a:bodyPr/>
                    <a:lstStyle/>
                    <a:p>
                      <a:pPr algn="ctr" fontAlgn="b"/>
                      <a:r>
                        <a:rPr lang="ru-BY" sz="2800" b="0" i="0" u="none" strike="noStrike" dirty="0">
                          <a:solidFill>
                            <a:srgbClr val="000000"/>
                          </a:solidFill>
                          <a:effectLst/>
                          <a:latin typeface="Montserrat" panose="00000500000000000000" pitchFamily="2" charset="-52"/>
                        </a:rPr>
                        <a:t>3,25</a:t>
                      </a:r>
                    </a:p>
                  </a:txBody>
                  <a:tcPr marL="7620" marR="7620" marT="7620" marB="0" anchor="ctr">
                    <a:solidFill>
                      <a:schemeClr val="accent4">
                        <a:lumMod val="60000"/>
                        <a:lumOff val="40000"/>
                      </a:schemeClr>
                    </a:solidFill>
                  </a:tcPr>
                </a:tc>
                <a:tc>
                  <a:txBody>
                    <a:bodyPr/>
                    <a:lstStyle/>
                    <a:p>
                      <a:pPr algn="ctr" fontAlgn="ctr"/>
                      <a:r>
                        <a:rPr lang="en-US" sz="2800" b="0" i="0" u="none" strike="noStrike" dirty="0">
                          <a:solidFill>
                            <a:srgbClr val="000000"/>
                          </a:solidFill>
                          <a:effectLst/>
                          <a:latin typeface="Montserrat" panose="00000500000000000000" pitchFamily="2" charset="-52"/>
                        </a:rPr>
                        <a:t>EVPI</a:t>
                      </a:r>
                    </a:p>
                  </a:txBody>
                  <a:tcPr marL="7620" marR="7620" marT="7620" marB="0" anchor="ctr">
                    <a:solidFill>
                      <a:schemeClr val="accent4">
                        <a:lumMod val="60000"/>
                        <a:lumOff val="40000"/>
                      </a:schemeClr>
                    </a:solidFill>
                  </a:tcPr>
                </a:tc>
                <a:extLst>
                  <a:ext uri="{0D108BD9-81ED-4DB2-BD59-A6C34878D82A}">
                    <a16:rowId xmlns:a16="http://schemas.microsoft.com/office/drawing/2014/main" val="2415196311"/>
                  </a:ext>
                </a:extLst>
              </a:tr>
            </a:tbl>
          </a:graphicData>
        </a:graphic>
      </p:graphicFrame>
    </p:spTree>
    <p:extLst>
      <p:ext uri="{BB962C8B-B14F-4D97-AF65-F5344CB8AC3E}">
        <p14:creationId xmlns:p14="http://schemas.microsoft.com/office/powerpoint/2010/main" val="3109215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sp>
        <p:nvSpPr>
          <p:cNvPr id="6" name="TextBox 6"/>
          <p:cNvSpPr txBox="1"/>
          <p:nvPr/>
        </p:nvSpPr>
        <p:spPr>
          <a:xfrm>
            <a:off x="1112983" y="952501"/>
            <a:ext cx="14203218" cy="8475205"/>
          </a:xfrm>
          <a:prstGeom prst="rect">
            <a:avLst/>
          </a:prstGeom>
        </p:spPr>
        <p:txBody>
          <a:bodyPr wrap="square" lIns="0" tIns="0" rIns="0" bIns="0" rtlCol="0" anchor="t">
            <a:spAutoFit/>
          </a:bodyPr>
          <a:lstStyle/>
          <a:p>
            <a:pPr marL="0" lvl="0" indent="0" algn="just">
              <a:lnSpc>
                <a:spcPts val="8399"/>
              </a:lnSpc>
              <a:spcBef>
                <a:spcPct val="0"/>
              </a:spcBef>
            </a:pPr>
            <a:r>
              <a:rPr lang="ru-RU" sz="4000" b="1" u="none" dirty="0">
                <a:solidFill>
                  <a:srgbClr val="2B2B2B"/>
                </a:solidFill>
                <a:latin typeface="Montserrat"/>
              </a:rPr>
              <a:t>Теория игр </a:t>
            </a:r>
            <a:r>
              <a:rPr lang="ru-RU" sz="4000" u="none" dirty="0">
                <a:solidFill>
                  <a:srgbClr val="2B2B2B"/>
                </a:solidFill>
                <a:latin typeface="Montserrat"/>
              </a:rPr>
              <a:t>– это раздел математики, изучающий  математические модели принятия решений в конфликтных ситуациях.</a:t>
            </a:r>
          </a:p>
          <a:p>
            <a:pPr marL="0" lvl="0" indent="0" algn="just">
              <a:lnSpc>
                <a:spcPts val="8399"/>
              </a:lnSpc>
              <a:spcBef>
                <a:spcPct val="0"/>
              </a:spcBef>
            </a:pPr>
            <a:r>
              <a:rPr lang="ru-RU" sz="4000" dirty="0">
                <a:solidFill>
                  <a:srgbClr val="2B2B2B"/>
                </a:solidFill>
                <a:latin typeface="Montserrat"/>
              </a:rPr>
              <a:t>Основоположниками теории игр являются: </a:t>
            </a:r>
          </a:p>
          <a:p>
            <a:pPr marL="742950" lvl="0" indent="-742950" algn="just">
              <a:lnSpc>
                <a:spcPts val="8399"/>
              </a:lnSpc>
              <a:spcBef>
                <a:spcPct val="0"/>
              </a:spcBef>
              <a:buAutoNum type="arabicPeriod"/>
            </a:pPr>
            <a:r>
              <a:rPr lang="ru-RU" sz="4000" u="none" dirty="0">
                <a:solidFill>
                  <a:srgbClr val="2B2B2B"/>
                </a:solidFill>
                <a:latin typeface="Montserrat"/>
              </a:rPr>
              <a:t>Д</a:t>
            </a:r>
            <a:r>
              <a:rPr lang="ru-RU" sz="4000" dirty="0">
                <a:solidFill>
                  <a:srgbClr val="2B2B2B"/>
                </a:solidFill>
                <a:latin typeface="Montserrat"/>
              </a:rPr>
              <a:t>жон фон Нейман</a:t>
            </a:r>
          </a:p>
          <a:p>
            <a:pPr marL="742950" lvl="0" indent="-742950" algn="just">
              <a:lnSpc>
                <a:spcPts val="8399"/>
              </a:lnSpc>
              <a:spcBef>
                <a:spcPct val="0"/>
              </a:spcBef>
              <a:buAutoNum type="arabicPeriod"/>
            </a:pPr>
            <a:r>
              <a:rPr lang="ru-RU" sz="4000" u="none" dirty="0">
                <a:solidFill>
                  <a:srgbClr val="2B2B2B"/>
                </a:solidFill>
                <a:latin typeface="Montserrat"/>
              </a:rPr>
              <a:t>Жозеф Луи Франсуа Бертран</a:t>
            </a:r>
          </a:p>
          <a:p>
            <a:pPr marL="742950" lvl="0" indent="-742950" algn="just">
              <a:lnSpc>
                <a:spcPts val="8399"/>
              </a:lnSpc>
              <a:spcBef>
                <a:spcPct val="0"/>
              </a:spcBef>
              <a:buAutoNum type="arabicPeriod"/>
            </a:pPr>
            <a:r>
              <a:rPr lang="ru-RU" sz="4000" dirty="0">
                <a:solidFill>
                  <a:srgbClr val="2B2B2B"/>
                </a:solidFill>
                <a:latin typeface="Montserrat"/>
              </a:rPr>
              <a:t>Джон Форбс Нэш</a:t>
            </a:r>
            <a:endParaRPr lang="ru-RU" sz="4000" u="none" dirty="0">
              <a:solidFill>
                <a:srgbClr val="2B2B2B"/>
              </a:solidFill>
              <a:latin typeface="Montserrat"/>
            </a:endParaRPr>
          </a:p>
          <a:p>
            <a:pPr marL="0" lvl="0" indent="0">
              <a:lnSpc>
                <a:spcPts val="8399"/>
              </a:lnSpc>
              <a:spcBef>
                <a:spcPct val="0"/>
              </a:spcBef>
            </a:pPr>
            <a:endParaRPr lang="en-US" sz="4000" u="none" dirty="0">
              <a:solidFill>
                <a:srgbClr val="2B2B2B"/>
              </a:solidFill>
              <a:latin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6248400" y="-1797179"/>
            <a:ext cx="15735219" cy="13881357"/>
          </a:xfrm>
          <a:prstGeom prst="rect">
            <a:avLst/>
          </a:prstGeom>
        </p:spPr>
      </p:pic>
      <p:sp>
        <p:nvSpPr>
          <p:cNvPr id="5" name="TextBox 5"/>
          <p:cNvSpPr txBox="1"/>
          <p:nvPr/>
        </p:nvSpPr>
        <p:spPr>
          <a:xfrm>
            <a:off x="1905000" y="3514713"/>
            <a:ext cx="15316200" cy="1576394"/>
          </a:xfrm>
          <a:prstGeom prst="rect">
            <a:avLst/>
          </a:prstGeom>
        </p:spPr>
        <p:txBody>
          <a:bodyPr wrap="square" lIns="0" tIns="0" rIns="0" bIns="0" rtlCol="0" anchor="t">
            <a:spAutoFit/>
          </a:bodyPr>
          <a:lstStyle/>
          <a:p>
            <a:pPr algn="just">
              <a:lnSpc>
                <a:spcPts val="4206"/>
              </a:lnSpc>
              <a:spcBef>
                <a:spcPct val="0"/>
              </a:spcBef>
            </a:pPr>
            <a:r>
              <a:rPr lang="ru-RU" sz="3004" dirty="0">
                <a:solidFill>
                  <a:srgbClr val="2B2B2B"/>
                </a:solidFill>
                <a:latin typeface="Montserrat"/>
              </a:rPr>
              <a:t>	А так как гадалке надо платить каждый день по 2$, то можно сделать вывод, что пользоваться её услугами не стоит. В случае использования услуг гадалки, мы останемся в минусе и не заработаем.</a:t>
            </a:r>
          </a:p>
        </p:txBody>
      </p:sp>
      <p:pic>
        <p:nvPicPr>
          <p:cNvPr id="6" name="Picture 6"/>
          <p:cNvPicPr>
            <a:picLocks noChangeAspect="1"/>
          </p:cNvPicPr>
          <p:nvPr/>
        </p:nvPicPr>
        <p:blipFill>
          <a:blip r:embed="rId3">
            <a:alphaModFix amt="50000"/>
          </a:blip>
          <a:srcRect/>
          <a:stretch>
            <a:fillRect/>
          </a:stretch>
        </p:blipFill>
        <p:spPr>
          <a:xfrm>
            <a:off x="-2318726" y="-376453"/>
            <a:ext cx="9743013" cy="1709948"/>
          </a:xfrm>
          <a:prstGeom prst="rect">
            <a:avLst/>
          </a:prstGeom>
        </p:spPr>
      </p:pic>
      <p:pic>
        <p:nvPicPr>
          <p:cNvPr id="7" name="Picture 7"/>
          <p:cNvPicPr>
            <a:picLocks noChangeAspect="1"/>
          </p:cNvPicPr>
          <p:nvPr/>
        </p:nvPicPr>
        <p:blipFill>
          <a:blip r:embed="rId4">
            <a:alphaModFix amt="25000"/>
          </a:blip>
          <a:srcRect/>
          <a:stretch>
            <a:fillRect/>
          </a:stretch>
        </p:blipFill>
        <p:spPr>
          <a:xfrm rot="-7199120">
            <a:off x="-2896988" y="-1002021"/>
            <a:ext cx="5793977" cy="5895448"/>
          </a:xfrm>
          <a:prstGeom prst="rect">
            <a:avLst/>
          </a:prstGeom>
        </p:spPr>
      </p:pic>
    </p:spTree>
    <p:extLst>
      <p:ext uri="{BB962C8B-B14F-4D97-AF65-F5344CB8AC3E}">
        <p14:creationId xmlns:p14="http://schemas.microsoft.com/office/powerpoint/2010/main" val="2486628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alphaModFix amt="25000"/>
          </a:blip>
          <a:srcRect/>
          <a:stretch>
            <a:fillRect/>
          </a:stretch>
        </p:blipFill>
        <p:spPr>
          <a:xfrm>
            <a:off x="8629204" y="-2879502"/>
            <a:ext cx="3835943" cy="4150123"/>
          </a:xfrm>
          <a:prstGeom prst="rect">
            <a:avLst/>
          </a:prstGeom>
        </p:spPr>
      </p:pic>
      <p:pic>
        <p:nvPicPr>
          <p:cNvPr id="6" name="Picture 6"/>
          <p:cNvPicPr>
            <a:picLocks noChangeAspect="1"/>
          </p:cNvPicPr>
          <p:nvPr/>
        </p:nvPicPr>
        <p:blipFill>
          <a:blip r:embed="rId3">
            <a:alphaModFix amt="25000"/>
          </a:blip>
          <a:srcRect/>
          <a:stretch>
            <a:fillRect/>
          </a:stretch>
        </p:blipFill>
        <p:spPr>
          <a:xfrm>
            <a:off x="16202370" y="1370721"/>
            <a:ext cx="3717686" cy="4150123"/>
          </a:xfrm>
          <a:prstGeom prst="rect">
            <a:avLst/>
          </a:prstGeom>
        </p:spPr>
      </p:pic>
      <p:pic>
        <p:nvPicPr>
          <p:cNvPr id="7" name="Picture 7"/>
          <p:cNvPicPr>
            <a:picLocks noChangeAspect="1"/>
          </p:cNvPicPr>
          <p:nvPr/>
        </p:nvPicPr>
        <p:blipFill>
          <a:blip r:embed="rId4">
            <a:alphaModFix amt="25000"/>
          </a:blip>
          <a:srcRect/>
          <a:stretch>
            <a:fillRect/>
          </a:stretch>
        </p:blipFill>
        <p:spPr>
          <a:xfrm>
            <a:off x="13655113" y="1752904"/>
            <a:ext cx="4150123" cy="3661172"/>
          </a:xfrm>
          <a:prstGeom prst="rect">
            <a:avLst/>
          </a:prstGeom>
        </p:spPr>
      </p:pic>
      <p:pic>
        <p:nvPicPr>
          <p:cNvPr id="8" name="Picture 8"/>
          <p:cNvPicPr>
            <a:picLocks noChangeAspect="1"/>
          </p:cNvPicPr>
          <p:nvPr/>
        </p:nvPicPr>
        <p:blipFill>
          <a:blip r:embed="rId5">
            <a:alphaModFix amt="25000"/>
          </a:blip>
          <a:srcRect/>
          <a:stretch>
            <a:fillRect/>
          </a:stretch>
        </p:blipFill>
        <p:spPr>
          <a:xfrm>
            <a:off x="11107856" y="2033450"/>
            <a:ext cx="4150123" cy="3302250"/>
          </a:xfrm>
          <a:prstGeom prst="rect">
            <a:avLst/>
          </a:prstGeom>
        </p:spPr>
      </p:pic>
      <p:pic>
        <p:nvPicPr>
          <p:cNvPr id="9" name="Picture 9"/>
          <p:cNvPicPr>
            <a:picLocks noChangeAspect="1"/>
          </p:cNvPicPr>
          <p:nvPr/>
        </p:nvPicPr>
        <p:blipFill>
          <a:blip r:embed="rId6">
            <a:alphaModFix amt="25000"/>
          </a:blip>
          <a:srcRect/>
          <a:stretch>
            <a:fillRect/>
          </a:stretch>
        </p:blipFill>
        <p:spPr>
          <a:xfrm>
            <a:off x="8610863" y="1370723"/>
            <a:ext cx="4035030" cy="4150122"/>
          </a:xfrm>
          <a:prstGeom prst="rect">
            <a:avLst/>
          </a:prstGeom>
        </p:spPr>
      </p:pic>
      <p:pic>
        <p:nvPicPr>
          <p:cNvPr id="10" name="Picture 10"/>
          <p:cNvPicPr>
            <a:picLocks noChangeAspect="1"/>
          </p:cNvPicPr>
          <p:nvPr/>
        </p:nvPicPr>
        <p:blipFill>
          <a:blip r:embed="rId7">
            <a:alphaModFix amt="25000"/>
          </a:blip>
          <a:srcRect/>
          <a:stretch>
            <a:fillRect/>
          </a:stretch>
        </p:blipFill>
        <p:spPr>
          <a:xfrm>
            <a:off x="16013513" y="-633662"/>
            <a:ext cx="4150123" cy="4068312"/>
          </a:xfrm>
          <a:prstGeom prst="rect">
            <a:avLst/>
          </a:prstGeom>
        </p:spPr>
      </p:pic>
      <p:pic>
        <p:nvPicPr>
          <p:cNvPr id="11" name="Picture 11"/>
          <p:cNvPicPr>
            <a:picLocks noChangeAspect="1"/>
          </p:cNvPicPr>
          <p:nvPr/>
        </p:nvPicPr>
        <p:blipFill>
          <a:blip r:embed="rId8">
            <a:alphaModFix amt="25000"/>
          </a:blip>
          <a:srcRect/>
          <a:stretch>
            <a:fillRect/>
          </a:stretch>
        </p:blipFill>
        <p:spPr>
          <a:xfrm>
            <a:off x="13506201" y="139523"/>
            <a:ext cx="4150123" cy="3079125"/>
          </a:xfrm>
          <a:prstGeom prst="rect">
            <a:avLst/>
          </a:prstGeom>
        </p:spPr>
      </p:pic>
      <p:pic>
        <p:nvPicPr>
          <p:cNvPr id="12" name="Picture 12"/>
          <p:cNvPicPr>
            <a:picLocks noChangeAspect="1"/>
          </p:cNvPicPr>
          <p:nvPr/>
        </p:nvPicPr>
        <p:blipFill>
          <a:blip r:embed="rId9">
            <a:alphaModFix amt="25000"/>
          </a:blip>
          <a:srcRect/>
          <a:stretch>
            <a:fillRect/>
          </a:stretch>
        </p:blipFill>
        <p:spPr>
          <a:xfrm>
            <a:off x="16083101" y="-2879502"/>
            <a:ext cx="3990783" cy="4150123"/>
          </a:xfrm>
          <a:prstGeom prst="rect">
            <a:avLst/>
          </a:prstGeom>
        </p:spPr>
      </p:pic>
      <p:pic>
        <p:nvPicPr>
          <p:cNvPr id="13" name="Picture 13"/>
          <p:cNvPicPr>
            <a:picLocks noChangeAspect="1"/>
          </p:cNvPicPr>
          <p:nvPr/>
        </p:nvPicPr>
        <p:blipFill>
          <a:blip r:embed="rId10">
            <a:alphaModFix amt="25000"/>
          </a:blip>
          <a:srcRect/>
          <a:stretch>
            <a:fillRect/>
          </a:stretch>
        </p:blipFill>
        <p:spPr>
          <a:xfrm>
            <a:off x="10998889" y="-450148"/>
            <a:ext cx="4150123" cy="3833532"/>
          </a:xfrm>
          <a:prstGeom prst="rect">
            <a:avLst/>
          </a:prstGeom>
        </p:spPr>
      </p:pic>
      <p:pic>
        <p:nvPicPr>
          <p:cNvPr id="14" name="Picture 14"/>
          <p:cNvPicPr>
            <a:picLocks noChangeAspect="1"/>
          </p:cNvPicPr>
          <p:nvPr/>
        </p:nvPicPr>
        <p:blipFill>
          <a:blip r:embed="rId11">
            <a:alphaModFix amt="25000"/>
          </a:blip>
          <a:srcRect/>
          <a:stretch>
            <a:fillRect/>
          </a:stretch>
        </p:blipFill>
        <p:spPr>
          <a:xfrm>
            <a:off x="8585731" y="-697609"/>
            <a:ext cx="3934533" cy="4150123"/>
          </a:xfrm>
          <a:prstGeom prst="rect">
            <a:avLst/>
          </a:prstGeom>
        </p:spPr>
      </p:pic>
      <p:pic>
        <p:nvPicPr>
          <p:cNvPr id="15" name="Picture 15"/>
          <p:cNvPicPr>
            <a:picLocks noChangeAspect="1"/>
          </p:cNvPicPr>
          <p:nvPr/>
        </p:nvPicPr>
        <p:blipFill>
          <a:blip r:embed="rId12">
            <a:alphaModFix amt="25000"/>
          </a:blip>
          <a:srcRect/>
          <a:stretch>
            <a:fillRect/>
          </a:stretch>
        </p:blipFill>
        <p:spPr>
          <a:xfrm>
            <a:off x="14059494" y="-2873771"/>
            <a:ext cx="4150123" cy="4142791"/>
          </a:xfrm>
          <a:prstGeom prst="rect">
            <a:avLst/>
          </a:prstGeom>
        </p:spPr>
      </p:pic>
      <p:pic>
        <p:nvPicPr>
          <p:cNvPr id="16" name="Picture 16"/>
          <p:cNvPicPr>
            <a:picLocks noChangeAspect="1"/>
          </p:cNvPicPr>
          <p:nvPr/>
        </p:nvPicPr>
        <p:blipFill>
          <a:blip r:embed="rId13">
            <a:alphaModFix amt="25000"/>
          </a:blip>
          <a:srcRect/>
          <a:stretch>
            <a:fillRect/>
          </a:stretch>
        </p:blipFill>
        <p:spPr>
          <a:xfrm>
            <a:off x="12539206" y="-2879500"/>
            <a:ext cx="2997643" cy="4150122"/>
          </a:xfrm>
          <a:prstGeom prst="rect">
            <a:avLst/>
          </a:prstGeom>
        </p:spPr>
      </p:pic>
      <p:pic>
        <p:nvPicPr>
          <p:cNvPr id="17" name="Picture 17"/>
          <p:cNvPicPr>
            <a:picLocks noChangeAspect="1"/>
          </p:cNvPicPr>
          <p:nvPr/>
        </p:nvPicPr>
        <p:blipFill>
          <a:blip r:embed="rId14">
            <a:alphaModFix amt="25000"/>
          </a:blip>
          <a:srcRect/>
          <a:stretch>
            <a:fillRect/>
          </a:stretch>
        </p:blipFill>
        <p:spPr>
          <a:xfrm>
            <a:off x="10515600" y="-2705100"/>
            <a:ext cx="4150123" cy="3927000"/>
          </a:xfrm>
          <a:prstGeom prst="rect">
            <a:avLst/>
          </a:prstGeom>
        </p:spPr>
      </p:pic>
      <p:pic>
        <p:nvPicPr>
          <p:cNvPr id="31" name="Picture 5">
            <a:extLst>
              <a:ext uri="{FF2B5EF4-FFF2-40B4-BE49-F238E27FC236}">
                <a16:creationId xmlns:a16="http://schemas.microsoft.com/office/drawing/2014/main" id="{A1A0DFB8-2493-94AA-2A1D-D98CF188C835}"/>
              </a:ext>
            </a:extLst>
          </p:cNvPr>
          <p:cNvPicPr>
            <a:picLocks noChangeAspect="1"/>
          </p:cNvPicPr>
          <p:nvPr/>
        </p:nvPicPr>
        <p:blipFill>
          <a:blip r:embed="rId2">
            <a:alphaModFix amt="25000"/>
          </a:blip>
          <a:srcRect/>
          <a:stretch>
            <a:fillRect/>
          </a:stretch>
        </p:blipFill>
        <p:spPr>
          <a:xfrm>
            <a:off x="-4278620" y="4232505"/>
            <a:ext cx="3835943" cy="4150123"/>
          </a:xfrm>
          <a:prstGeom prst="rect">
            <a:avLst/>
          </a:prstGeom>
        </p:spPr>
      </p:pic>
      <p:pic>
        <p:nvPicPr>
          <p:cNvPr id="32" name="Picture 6">
            <a:extLst>
              <a:ext uri="{FF2B5EF4-FFF2-40B4-BE49-F238E27FC236}">
                <a16:creationId xmlns:a16="http://schemas.microsoft.com/office/drawing/2014/main" id="{A3261C70-2618-B7B9-6DED-2BC4928508BC}"/>
              </a:ext>
            </a:extLst>
          </p:cNvPr>
          <p:cNvPicPr>
            <a:picLocks noChangeAspect="1"/>
          </p:cNvPicPr>
          <p:nvPr/>
        </p:nvPicPr>
        <p:blipFill>
          <a:blip r:embed="rId3">
            <a:alphaModFix amt="25000"/>
          </a:blip>
          <a:srcRect/>
          <a:stretch>
            <a:fillRect/>
          </a:stretch>
        </p:blipFill>
        <p:spPr>
          <a:xfrm>
            <a:off x="3294546" y="8482728"/>
            <a:ext cx="3717686" cy="4150123"/>
          </a:xfrm>
          <a:prstGeom prst="rect">
            <a:avLst/>
          </a:prstGeom>
        </p:spPr>
      </p:pic>
      <p:pic>
        <p:nvPicPr>
          <p:cNvPr id="33" name="Picture 7">
            <a:extLst>
              <a:ext uri="{FF2B5EF4-FFF2-40B4-BE49-F238E27FC236}">
                <a16:creationId xmlns:a16="http://schemas.microsoft.com/office/drawing/2014/main" id="{94FAAB82-FFD2-464F-EC0E-896EA1E0E246}"/>
              </a:ext>
            </a:extLst>
          </p:cNvPr>
          <p:cNvPicPr>
            <a:picLocks noChangeAspect="1"/>
          </p:cNvPicPr>
          <p:nvPr/>
        </p:nvPicPr>
        <p:blipFill>
          <a:blip r:embed="rId4">
            <a:alphaModFix amt="25000"/>
          </a:blip>
          <a:srcRect/>
          <a:stretch>
            <a:fillRect/>
          </a:stretch>
        </p:blipFill>
        <p:spPr>
          <a:xfrm>
            <a:off x="747289" y="8864911"/>
            <a:ext cx="4150123" cy="3661172"/>
          </a:xfrm>
          <a:prstGeom prst="rect">
            <a:avLst/>
          </a:prstGeom>
        </p:spPr>
      </p:pic>
      <p:pic>
        <p:nvPicPr>
          <p:cNvPr id="34" name="Picture 8">
            <a:extLst>
              <a:ext uri="{FF2B5EF4-FFF2-40B4-BE49-F238E27FC236}">
                <a16:creationId xmlns:a16="http://schemas.microsoft.com/office/drawing/2014/main" id="{EFD0FDB8-5B65-78D4-B014-A8CFB0A9A214}"/>
              </a:ext>
            </a:extLst>
          </p:cNvPr>
          <p:cNvPicPr>
            <a:picLocks noChangeAspect="1"/>
          </p:cNvPicPr>
          <p:nvPr/>
        </p:nvPicPr>
        <p:blipFill>
          <a:blip r:embed="rId5">
            <a:alphaModFix amt="25000"/>
          </a:blip>
          <a:srcRect/>
          <a:stretch>
            <a:fillRect/>
          </a:stretch>
        </p:blipFill>
        <p:spPr>
          <a:xfrm>
            <a:off x="-1799968" y="9145457"/>
            <a:ext cx="4150123" cy="3302250"/>
          </a:xfrm>
          <a:prstGeom prst="rect">
            <a:avLst/>
          </a:prstGeom>
        </p:spPr>
      </p:pic>
      <p:pic>
        <p:nvPicPr>
          <p:cNvPr id="35" name="Picture 9">
            <a:extLst>
              <a:ext uri="{FF2B5EF4-FFF2-40B4-BE49-F238E27FC236}">
                <a16:creationId xmlns:a16="http://schemas.microsoft.com/office/drawing/2014/main" id="{7389A011-079E-72B6-CC24-111A89F553CD}"/>
              </a:ext>
            </a:extLst>
          </p:cNvPr>
          <p:cNvPicPr>
            <a:picLocks noChangeAspect="1"/>
          </p:cNvPicPr>
          <p:nvPr/>
        </p:nvPicPr>
        <p:blipFill>
          <a:blip r:embed="rId6">
            <a:alphaModFix amt="25000"/>
          </a:blip>
          <a:srcRect/>
          <a:stretch>
            <a:fillRect/>
          </a:stretch>
        </p:blipFill>
        <p:spPr>
          <a:xfrm>
            <a:off x="-4296961" y="8482730"/>
            <a:ext cx="4035030" cy="4150122"/>
          </a:xfrm>
          <a:prstGeom prst="rect">
            <a:avLst/>
          </a:prstGeom>
        </p:spPr>
      </p:pic>
      <p:pic>
        <p:nvPicPr>
          <p:cNvPr id="36" name="Picture 10">
            <a:extLst>
              <a:ext uri="{FF2B5EF4-FFF2-40B4-BE49-F238E27FC236}">
                <a16:creationId xmlns:a16="http://schemas.microsoft.com/office/drawing/2014/main" id="{98C2E905-37C7-BC7A-4FEB-6AA1F1A646C9}"/>
              </a:ext>
            </a:extLst>
          </p:cNvPr>
          <p:cNvPicPr>
            <a:picLocks noChangeAspect="1"/>
          </p:cNvPicPr>
          <p:nvPr/>
        </p:nvPicPr>
        <p:blipFill>
          <a:blip r:embed="rId7">
            <a:alphaModFix amt="25000"/>
          </a:blip>
          <a:srcRect/>
          <a:stretch>
            <a:fillRect/>
          </a:stretch>
        </p:blipFill>
        <p:spPr>
          <a:xfrm>
            <a:off x="3105689" y="6478345"/>
            <a:ext cx="4150123" cy="4068312"/>
          </a:xfrm>
          <a:prstGeom prst="rect">
            <a:avLst/>
          </a:prstGeom>
        </p:spPr>
      </p:pic>
      <p:pic>
        <p:nvPicPr>
          <p:cNvPr id="37" name="Picture 11">
            <a:extLst>
              <a:ext uri="{FF2B5EF4-FFF2-40B4-BE49-F238E27FC236}">
                <a16:creationId xmlns:a16="http://schemas.microsoft.com/office/drawing/2014/main" id="{E5A386FE-F529-EA3C-4F53-64CF083A7111}"/>
              </a:ext>
            </a:extLst>
          </p:cNvPr>
          <p:cNvPicPr>
            <a:picLocks noChangeAspect="1"/>
          </p:cNvPicPr>
          <p:nvPr/>
        </p:nvPicPr>
        <p:blipFill>
          <a:blip r:embed="rId8">
            <a:alphaModFix amt="25000"/>
          </a:blip>
          <a:srcRect/>
          <a:stretch>
            <a:fillRect/>
          </a:stretch>
        </p:blipFill>
        <p:spPr>
          <a:xfrm>
            <a:off x="598377" y="7251530"/>
            <a:ext cx="4150123" cy="3079125"/>
          </a:xfrm>
          <a:prstGeom prst="rect">
            <a:avLst/>
          </a:prstGeom>
        </p:spPr>
      </p:pic>
      <p:pic>
        <p:nvPicPr>
          <p:cNvPr id="38" name="Picture 12">
            <a:extLst>
              <a:ext uri="{FF2B5EF4-FFF2-40B4-BE49-F238E27FC236}">
                <a16:creationId xmlns:a16="http://schemas.microsoft.com/office/drawing/2014/main" id="{CB036F98-E1FE-A040-CAB5-E7BF82B362B1}"/>
              </a:ext>
            </a:extLst>
          </p:cNvPr>
          <p:cNvPicPr>
            <a:picLocks noChangeAspect="1"/>
          </p:cNvPicPr>
          <p:nvPr/>
        </p:nvPicPr>
        <p:blipFill>
          <a:blip r:embed="rId9">
            <a:alphaModFix amt="25000"/>
          </a:blip>
          <a:srcRect/>
          <a:stretch>
            <a:fillRect/>
          </a:stretch>
        </p:blipFill>
        <p:spPr>
          <a:xfrm>
            <a:off x="3175277" y="4232505"/>
            <a:ext cx="3990783" cy="4150123"/>
          </a:xfrm>
          <a:prstGeom prst="rect">
            <a:avLst/>
          </a:prstGeom>
        </p:spPr>
      </p:pic>
      <p:pic>
        <p:nvPicPr>
          <p:cNvPr id="39" name="Picture 13">
            <a:extLst>
              <a:ext uri="{FF2B5EF4-FFF2-40B4-BE49-F238E27FC236}">
                <a16:creationId xmlns:a16="http://schemas.microsoft.com/office/drawing/2014/main" id="{B52A930F-CB92-107B-101F-8ACE893B1AB5}"/>
              </a:ext>
            </a:extLst>
          </p:cNvPr>
          <p:cNvPicPr>
            <a:picLocks noChangeAspect="1"/>
          </p:cNvPicPr>
          <p:nvPr/>
        </p:nvPicPr>
        <p:blipFill>
          <a:blip r:embed="rId10">
            <a:alphaModFix amt="25000"/>
          </a:blip>
          <a:srcRect/>
          <a:stretch>
            <a:fillRect/>
          </a:stretch>
        </p:blipFill>
        <p:spPr>
          <a:xfrm>
            <a:off x="-1908935" y="6661859"/>
            <a:ext cx="4150123" cy="3833532"/>
          </a:xfrm>
          <a:prstGeom prst="rect">
            <a:avLst/>
          </a:prstGeom>
        </p:spPr>
      </p:pic>
      <p:pic>
        <p:nvPicPr>
          <p:cNvPr id="40" name="Picture 14">
            <a:extLst>
              <a:ext uri="{FF2B5EF4-FFF2-40B4-BE49-F238E27FC236}">
                <a16:creationId xmlns:a16="http://schemas.microsoft.com/office/drawing/2014/main" id="{6B155455-B8F5-CE0C-B314-DF1F5A7B9767}"/>
              </a:ext>
            </a:extLst>
          </p:cNvPr>
          <p:cNvPicPr>
            <a:picLocks noChangeAspect="1"/>
          </p:cNvPicPr>
          <p:nvPr/>
        </p:nvPicPr>
        <p:blipFill>
          <a:blip r:embed="rId11">
            <a:alphaModFix amt="25000"/>
          </a:blip>
          <a:srcRect/>
          <a:stretch>
            <a:fillRect/>
          </a:stretch>
        </p:blipFill>
        <p:spPr>
          <a:xfrm>
            <a:off x="-4322093" y="6414398"/>
            <a:ext cx="3934533" cy="4150123"/>
          </a:xfrm>
          <a:prstGeom prst="rect">
            <a:avLst/>
          </a:prstGeom>
        </p:spPr>
      </p:pic>
      <p:pic>
        <p:nvPicPr>
          <p:cNvPr id="41" name="Picture 15">
            <a:extLst>
              <a:ext uri="{FF2B5EF4-FFF2-40B4-BE49-F238E27FC236}">
                <a16:creationId xmlns:a16="http://schemas.microsoft.com/office/drawing/2014/main" id="{AB7987AD-0EB4-A26E-F14E-BF14BE0A3F4F}"/>
              </a:ext>
            </a:extLst>
          </p:cNvPr>
          <p:cNvPicPr>
            <a:picLocks noChangeAspect="1"/>
          </p:cNvPicPr>
          <p:nvPr/>
        </p:nvPicPr>
        <p:blipFill>
          <a:blip r:embed="rId12">
            <a:alphaModFix amt="25000"/>
          </a:blip>
          <a:srcRect/>
          <a:stretch>
            <a:fillRect/>
          </a:stretch>
        </p:blipFill>
        <p:spPr>
          <a:xfrm>
            <a:off x="1151670" y="4238236"/>
            <a:ext cx="4150123" cy="4142791"/>
          </a:xfrm>
          <a:prstGeom prst="rect">
            <a:avLst/>
          </a:prstGeom>
        </p:spPr>
      </p:pic>
      <p:pic>
        <p:nvPicPr>
          <p:cNvPr id="42" name="Picture 16">
            <a:extLst>
              <a:ext uri="{FF2B5EF4-FFF2-40B4-BE49-F238E27FC236}">
                <a16:creationId xmlns:a16="http://schemas.microsoft.com/office/drawing/2014/main" id="{3EC83986-C139-D573-614B-2D53D0F0537C}"/>
              </a:ext>
            </a:extLst>
          </p:cNvPr>
          <p:cNvPicPr>
            <a:picLocks noChangeAspect="1"/>
          </p:cNvPicPr>
          <p:nvPr/>
        </p:nvPicPr>
        <p:blipFill>
          <a:blip r:embed="rId13">
            <a:alphaModFix amt="25000"/>
          </a:blip>
          <a:srcRect/>
          <a:stretch>
            <a:fillRect/>
          </a:stretch>
        </p:blipFill>
        <p:spPr>
          <a:xfrm>
            <a:off x="-368618" y="4232507"/>
            <a:ext cx="2997643" cy="4150122"/>
          </a:xfrm>
          <a:prstGeom prst="rect">
            <a:avLst/>
          </a:prstGeom>
        </p:spPr>
      </p:pic>
      <p:pic>
        <p:nvPicPr>
          <p:cNvPr id="43" name="Picture 17">
            <a:extLst>
              <a:ext uri="{FF2B5EF4-FFF2-40B4-BE49-F238E27FC236}">
                <a16:creationId xmlns:a16="http://schemas.microsoft.com/office/drawing/2014/main" id="{39534EA3-9D3F-61EE-58E1-80270CF17EC6}"/>
              </a:ext>
            </a:extLst>
          </p:cNvPr>
          <p:cNvPicPr>
            <a:picLocks noChangeAspect="1"/>
          </p:cNvPicPr>
          <p:nvPr/>
        </p:nvPicPr>
        <p:blipFill>
          <a:blip r:embed="rId14">
            <a:alphaModFix amt="25000"/>
          </a:blip>
          <a:srcRect/>
          <a:stretch>
            <a:fillRect/>
          </a:stretch>
        </p:blipFill>
        <p:spPr>
          <a:xfrm>
            <a:off x="-2392224" y="4406907"/>
            <a:ext cx="4150123" cy="3927000"/>
          </a:xfrm>
          <a:prstGeom prst="rect">
            <a:avLst/>
          </a:prstGeom>
        </p:spPr>
      </p:pic>
      <p:sp>
        <p:nvSpPr>
          <p:cNvPr id="4" name="TextBox 4"/>
          <p:cNvSpPr txBox="1"/>
          <p:nvPr/>
        </p:nvSpPr>
        <p:spPr>
          <a:xfrm>
            <a:off x="3449545" y="325689"/>
            <a:ext cx="12186201" cy="10097572"/>
          </a:xfrm>
          <a:prstGeom prst="rect">
            <a:avLst/>
          </a:prstGeom>
        </p:spPr>
        <p:txBody>
          <a:bodyPr wrap="square" lIns="0" tIns="0" rIns="0" bIns="0" rtlCol="0" anchor="t">
            <a:spAutoFit/>
          </a:bodyPr>
          <a:lstStyle/>
          <a:p>
            <a:pPr marL="0" lvl="0" indent="0">
              <a:lnSpc>
                <a:spcPct val="125000"/>
              </a:lnSpc>
            </a:pPr>
            <a:r>
              <a:rPr lang="ru-RU" sz="2800" u="none" dirty="0">
                <a:solidFill>
                  <a:srgbClr val="2B2B2B"/>
                </a:solidFill>
                <a:latin typeface="Montserrat"/>
              </a:rPr>
              <a:t>В </a:t>
            </a:r>
            <a:r>
              <a:rPr lang="ru-RU" sz="2800" u="none" dirty="0">
                <a:latin typeface="Montserrat"/>
              </a:rPr>
              <a:t>результате</a:t>
            </a:r>
            <a:r>
              <a:rPr lang="ru-RU" sz="2800" u="none" dirty="0">
                <a:solidFill>
                  <a:srgbClr val="2B2B2B"/>
                </a:solidFill>
                <a:latin typeface="Montserrat"/>
              </a:rPr>
              <a:t> выполнения данной задачи различными методами, получаем следующие результаты:</a:t>
            </a:r>
            <a:endParaRPr lang="en-US" sz="2800" u="none" dirty="0">
              <a:solidFill>
                <a:srgbClr val="2B2B2B"/>
              </a:solidFill>
              <a:latin typeface="Montserrat"/>
            </a:endParaRPr>
          </a:p>
          <a:p>
            <a:pPr marL="0" lvl="0" indent="0">
              <a:lnSpc>
                <a:spcPct val="125000"/>
              </a:lnSpc>
            </a:pPr>
            <a:endParaRPr lang="ru-RU" sz="2800" u="none" dirty="0">
              <a:solidFill>
                <a:srgbClr val="2B2B2B"/>
              </a:solidFill>
              <a:latin typeface="Montserrat"/>
            </a:endParaRPr>
          </a:p>
          <a:p>
            <a:pPr marL="0" lvl="0" indent="0">
              <a:lnSpc>
                <a:spcPct val="125000"/>
              </a:lnSpc>
            </a:pPr>
            <a:r>
              <a:rPr lang="ru-RU" sz="2800" u="none" dirty="0">
                <a:solidFill>
                  <a:srgbClr val="2B2B2B"/>
                </a:solidFill>
                <a:latin typeface="Montserrat"/>
              </a:rPr>
              <a:t>•	По критерию Вальда оптимальной стратегией является формирование заказа величиной 8 тортов, </a:t>
            </a:r>
            <a:r>
              <a:rPr lang="ru-RU" sz="2800" u="none" dirty="0" err="1">
                <a:solidFill>
                  <a:srgbClr val="2B2B2B"/>
                </a:solidFill>
                <a:latin typeface="Montserrat"/>
              </a:rPr>
              <a:t>т.е</a:t>
            </a:r>
            <a:r>
              <a:rPr lang="ru-RU" sz="2800" u="none" dirty="0">
                <a:solidFill>
                  <a:srgbClr val="2B2B2B"/>
                </a:solidFill>
                <a:latin typeface="Montserrat"/>
              </a:rPr>
              <a:t> первая стратегия;</a:t>
            </a:r>
          </a:p>
          <a:p>
            <a:pPr marL="0" lvl="0" indent="0">
              <a:lnSpc>
                <a:spcPct val="125000"/>
              </a:lnSpc>
            </a:pPr>
            <a:r>
              <a:rPr lang="ru-RU" sz="2800" u="none" dirty="0">
                <a:solidFill>
                  <a:srgbClr val="2B2B2B"/>
                </a:solidFill>
                <a:latin typeface="Montserrat"/>
              </a:rPr>
              <a:t>•	По критерию Байеса оптимальными стратегиями являются формирования  заказа величиной 10 тортов, </a:t>
            </a:r>
            <a:r>
              <a:rPr lang="ru-RU" sz="2800" u="none" dirty="0" err="1">
                <a:solidFill>
                  <a:srgbClr val="2B2B2B"/>
                </a:solidFill>
                <a:latin typeface="Montserrat"/>
              </a:rPr>
              <a:t>т.е</a:t>
            </a:r>
            <a:r>
              <a:rPr lang="ru-RU" sz="2800" u="none" dirty="0">
                <a:solidFill>
                  <a:srgbClr val="2B2B2B"/>
                </a:solidFill>
                <a:latin typeface="Montserrat"/>
              </a:rPr>
              <a:t> третья стратегия;</a:t>
            </a:r>
          </a:p>
          <a:p>
            <a:pPr marL="0" lvl="0" indent="0">
              <a:lnSpc>
                <a:spcPct val="125000"/>
              </a:lnSpc>
            </a:pPr>
            <a:r>
              <a:rPr lang="ru-RU" sz="2800" u="none" dirty="0">
                <a:solidFill>
                  <a:srgbClr val="2B2B2B"/>
                </a:solidFill>
                <a:latin typeface="Montserrat"/>
              </a:rPr>
              <a:t>•	По критерию </a:t>
            </a:r>
            <a:r>
              <a:rPr lang="ru-RU" sz="2800" u="none" dirty="0" err="1">
                <a:solidFill>
                  <a:srgbClr val="2B2B2B"/>
                </a:solidFill>
                <a:latin typeface="Montserrat"/>
              </a:rPr>
              <a:t>Сэвиджа</a:t>
            </a:r>
            <a:r>
              <a:rPr lang="ru-RU" sz="2800" u="none" dirty="0">
                <a:solidFill>
                  <a:srgbClr val="2B2B2B"/>
                </a:solidFill>
                <a:latin typeface="Montserrat"/>
              </a:rPr>
              <a:t> оптимальной стратегией является формирование заказа величиной 10 тортов, </a:t>
            </a:r>
            <a:r>
              <a:rPr lang="ru-RU" sz="2800" u="none" dirty="0" err="1">
                <a:solidFill>
                  <a:srgbClr val="2B2B2B"/>
                </a:solidFill>
                <a:latin typeface="Montserrat"/>
              </a:rPr>
              <a:t>т.е</a:t>
            </a:r>
            <a:r>
              <a:rPr lang="ru-RU" sz="2800" u="none" dirty="0">
                <a:solidFill>
                  <a:srgbClr val="2B2B2B"/>
                </a:solidFill>
                <a:latin typeface="Montserrat"/>
              </a:rPr>
              <a:t> третья стратегия;</a:t>
            </a:r>
          </a:p>
          <a:p>
            <a:pPr marL="0" lvl="0" indent="0">
              <a:lnSpc>
                <a:spcPct val="125000"/>
              </a:lnSpc>
            </a:pPr>
            <a:r>
              <a:rPr lang="ru-RU" sz="2800" u="none" dirty="0">
                <a:solidFill>
                  <a:srgbClr val="2B2B2B"/>
                </a:solidFill>
                <a:latin typeface="Montserrat"/>
              </a:rPr>
              <a:t>•	По критерию Гурвица оптимальной стратегией является формирование заказа величиной 12 тортов, </a:t>
            </a:r>
            <a:r>
              <a:rPr lang="ru-RU" sz="2800" u="none" dirty="0" err="1">
                <a:solidFill>
                  <a:srgbClr val="2B2B2B"/>
                </a:solidFill>
                <a:latin typeface="Montserrat"/>
              </a:rPr>
              <a:t>т.е</a:t>
            </a:r>
            <a:r>
              <a:rPr lang="ru-RU" sz="2800" u="none" dirty="0">
                <a:solidFill>
                  <a:srgbClr val="2B2B2B"/>
                </a:solidFill>
                <a:latin typeface="Montserrat"/>
              </a:rPr>
              <a:t> пятая стратегия.</a:t>
            </a:r>
            <a:endParaRPr lang="en-US" sz="2800" u="none" dirty="0">
              <a:solidFill>
                <a:srgbClr val="2B2B2B"/>
              </a:solidFill>
              <a:latin typeface="Montserrat"/>
            </a:endParaRPr>
          </a:p>
          <a:p>
            <a:pPr marL="0" lvl="0" indent="0">
              <a:lnSpc>
                <a:spcPct val="125000"/>
              </a:lnSpc>
            </a:pPr>
            <a:endParaRPr lang="ru-RU" sz="2800" u="none" dirty="0">
              <a:solidFill>
                <a:srgbClr val="2B2B2B"/>
              </a:solidFill>
              <a:latin typeface="Montserrat"/>
            </a:endParaRPr>
          </a:p>
          <a:p>
            <a:pPr marL="0" lvl="0" indent="0">
              <a:lnSpc>
                <a:spcPct val="125000"/>
              </a:lnSpc>
            </a:pPr>
            <a:r>
              <a:rPr lang="en-US" sz="2800" u="none" dirty="0">
                <a:solidFill>
                  <a:srgbClr val="2B2B2B"/>
                </a:solidFill>
                <a:latin typeface="Montserrat"/>
              </a:rPr>
              <a:t>	</a:t>
            </a:r>
            <a:r>
              <a:rPr lang="ru-RU" sz="2800" u="none" dirty="0">
                <a:solidFill>
                  <a:srgbClr val="2B2B2B"/>
                </a:solidFill>
                <a:latin typeface="Montserrat"/>
              </a:rPr>
              <a:t>Исходя из полученных результатов, сделаем вывод, что оптимальной стратегией является формирование заказа величиной 10 тортов, так как данная стратегия оптимальна по 2 критериям: Байеса и </a:t>
            </a:r>
            <a:r>
              <a:rPr lang="ru-RU" sz="2800" u="none" dirty="0" err="1">
                <a:solidFill>
                  <a:srgbClr val="2B2B2B"/>
                </a:solidFill>
                <a:latin typeface="Montserrat"/>
              </a:rPr>
              <a:t>Сэвиджа</a:t>
            </a:r>
            <a:r>
              <a:rPr lang="ru-RU" sz="2800" u="none" dirty="0">
                <a:solidFill>
                  <a:srgbClr val="2B2B2B"/>
                </a:solidFill>
                <a:latin typeface="Montserrat"/>
              </a:rPr>
              <a:t>. Также </a:t>
            </a:r>
            <a:r>
              <a:rPr lang="ru-RU" sz="2800" dirty="0">
                <a:solidFill>
                  <a:srgbClr val="2B2B2B"/>
                </a:solidFill>
                <a:latin typeface="Montserrat"/>
              </a:rPr>
              <a:t>и</a:t>
            </a:r>
            <a:r>
              <a:rPr lang="ru-RU" sz="2800" u="none" dirty="0">
                <a:solidFill>
                  <a:srgbClr val="2B2B2B"/>
                </a:solidFill>
                <a:latin typeface="Montserrat"/>
              </a:rPr>
              <a:t>спользовать услуги гадалки невыгодно, т.к. </a:t>
            </a:r>
            <a:r>
              <a:rPr lang="ru-RU" sz="2800" dirty="0">
                <a:solidFill>
                  <a:srgbClr val="2B2B2B"/>
                </a:solidFill>
                <a:latin typeface="Montserrat"/>
              </a:rPr>
              <a:t>стоимость её услуг превышает верхнюю границу цены, которую мы готовы платить.</a:t>
            </a:r>
            <a:endParaRPr lang="ru-RU" sz="2800" u="none" dirty="0">
              <a:solidFill>
                <a:srgbClr val="2B2B2B"/>
              </a:solidFill>
              <a:latin typeface="Montserrat"/>
            </a:endParaRPr>
          </a:p>
          <a:p>
            <a:pPr marL="0" lvl="0" indent="0">
              <a:lnSpc>
                <a:spcPts val="2975"/>
              </a:lnSpc>
            </a:pPr>
            <a:endParaRPr lang="en-US" sz="3600" u="none" dirty="0">
              <a:solidFill>
                <a:srgbClr val="2B2B2B"/>
              </a:solidFill>
              <a:latin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1662681" y="-6438340"/>
            <a:ext cx="13761077" cy="14153590"/>
          </a:xfrm>
          <a:prstGeom prst="rect">
            <a:avLst/>
          </a:prstGeom>
        </p:spPr>
      </p:pic>
      <p:sp>
        <p:nvSpPr>
          <p:cNvPr id="4" name="TextBox 4"/>
          <p:cNvSpPr txBox="1"/>
          <p:nvPr/>
        </p:nvSpPr>
        <p:spPr>
          <a:xfrm>
            <a:off x="3674831" y="4113859"/>
            <a:ext cx="10938337" cy="1029641"/>
          </a:xfrm>
          <a:prstGeom prst="rect">
            <a:avLst/>
          </a:prstGeom>
        </p:spPr>
        <p:txBody>
          <a:bodyPr wrap="square" lIns="0" tIns="0" rIns="0" bIns="0" rtlCol="0" anchor="t">
            <a:spAutoFit/>
          </a:bodyPr>
          <a:lstStyle/>
          <a:p>
            <a:pPr marL="0" lvl="0" indent="0" algn="ctr">
              <a:lnSpc>
                <a:spcPts val="8399"/>
              </a:lnSpc>
              <a:spcBef>
                <a:spcPct val="0"/>
              </a:spcBef>
            </a:pPr>
            <a:r>
              <a:rPr lang="en-US" sz="6999" u="none" dirty="0" err="1">
                <a:solidFill>
                  <a:srgbClr val="2B2B2B"/>
                </a:solidFill>
                <a:latin typeface="Montserrat"/>
              </a:rPr>
              <a:t>Спасибо</a:t>
            </a:r>
            <a:r>
              <a:rPr lang="ru-RU" sz="6999" u="none" dirty="0">
                <a:solidFill>
                  <a:srgbClr val="2B2B2B"/>
                </a:solidFill>
                <a:latin typeface="Montserrat"/>
              </a:rPr>
              <a:t> за внимание</a:t>
            </a:r>
            <a:r>
              <a:rPr lang="en-US" sz="6999" u="none" dirty="0">
                <a:solidFill>
                  <a:srgbClr val="2B2B2B"/>
                </a:solidFill>
                <a:latin typeface="Montserrat"/>
              </a:rPr>
              <a:t>!</a:t>
            </a:r>
          </a:p>
        </p:txBody>
      </p:sp>
      <p:pic>
        <p:nvPicPr>
          <p:cNvPr id="6" name="Picture 6"/>
          <p:cNvPicPr>
            <a:picLocks noChangeAspect="1"/>
          </p:cNvPicPr>
          <p:nvPr/>
        </p:nvPicPr>
        <p:blipFill>
          <a:blip r:embed="rId3">
            <a:alphaModFix amt="25000"/>
          </a:blip>
          <a:srcRect/>
          <a:stretch>
            <a:fillRect/>
          </a:stretch>
        </p:blipFill>
        <p:spPr>
          <a:xfrm>
            <a:off x="11511932" y="6947324"/>
            <a:ext cx="8674222" cy="7652259"/>
          </a:xfrm>
          <a:prstGeom prst="rect">
            <a:avLst/>
          </a:prstGeom>
        </p:spPr>
      </p:pic>
      <p:pic>
        <p:nvPicPr>
          <p:cNvPr id="7" name="Picture 7"/>
          <p:cNvPicPr>
            <a:picLocks noChangeAspect="1"/>
          </p:cNvPicPr>
          <p:nvPr/>
        </p:nvPicPr>
        <p:blipFill>
          <a:blip r:embed="rId4">
            <a:alphaModFix amt="25000"/>
          </a:blip>
          <a:srcRect/>
          <a:stretch>
            <a:fillRect/>
          </a:stretch>
        </p:blipFill>
        <p:spPr>
          <a:xfrm>
            <a:off x="15141061" y="2810706"/>
            <a:ext cx="6293877" cy="5612932"/>
          </a:xfrm>
          <a:prstGeom prst="rect">
            <a:avLst/>
          </a:prstGeom>
        </p:spPr>
      </p:pic>
      <p:pic>
        <p:nvPicPr>
          <p:cNvPr id="8" name="Picture 8"/>
          <p:cNvPicPr>
            <a:picLocks noChangeAspect="1"/>
          </p:cNvPicPr>
          <p:nvPr/>
        </p:nvPicPr>
        <p:blipFill>
          <a:blip r:embed="rId5">
            <a:alphaModFix amt="25000"/>
          </a:blip>
          <a:srcRect/>
          <a:stretch>
            <a:fillRect/>
          </a:stretch>
        </p:blipFill>
        <p:spPr>
          <a:xfrm rot="-3435299">
            <a:off x="-3167656" y="638455"/>
            <a:ext cx="6335313" cy="70767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1447800" y="2317395"/>
            <a:ext cx="16078200" cy="4166333"/>
          </a:xfrm>
          <a:prstGeom prst="rect">
            <a:avLst/>
          </a:prstGeom>
        </p:spPr>
        <p:txBody>
          <a:bodyPr wrap="square" lIns="0" tIns="0" rIns="0" bIns="0" rtlCol="0" anchor="t">
            <a:spAutoFit/>
          </a:bodyPr>
          <a:lstStyle/>
          <a:p>
            <a:pPr marL="0" lvl="0" indent="0" algn="ctr">
              <a:lnSpc>
                <a:spcPts val="8399"/>
              </a:lnSpc>
              <a:spcBef>
                <a:spcPct val="0"/>
              </a:spcBef>
            </a:pPr>
            <a:r>
              <a:rPr lang="ru-RU" sz="4000" b="1" u="none" dirty="0">
                <a:solidFill>
                  <a:srgbClr val="2B2B2B"/>
                </a:solidFill>
                <a:latin typeface="Montserrat"/>
              </a:rPr>
              <a:t>Цель теории игр </a:t>
            </a:r>
            <a:r>
              <a:rPr lang="ru-RU" sz="4000" u="none" dirty="0">
                <a:solidFill>
                  <a:srgbClr val="2B2B2B"/>
                </a:solidFill>
                <a:latin typeface="Montserrat"/>
              </a:rPr>
              <a:t>– выработка рекомендаций по разумному поведению участников конфликта (определение оптимальных стратегий поведения игроков), максимизация выигрыша/минимизация потерь.</a:t>
            </a:r>
            <a:endParaRPr lang="en-US" sz="4000" u="none" dirty="0">
              <a:solidFill>
                <a:srgbClr val="2B2B2B"/>
              </a:solidFill>
              <a:latin typeface="Montserrat"/>
            </a:endParaRPr>
          </a:p>
        </p:txBody>
      </p:sp>
      <p:pic>
        <p:nvPicPr>
          <p:cNvPr id="4" name="Picture 4"/>
          <p:cNvPicPr>
            <a:picLocks noChangeAspect="1"/>
          </p:cNvPicPr>
          <p:nvPr/>
        </p:nvPicPr>
        <p:blipFill>
          <a:blip r:embed="rId2">
            <a:alphaModFix amt="25000"/>
          </a:blip>
          <a:srcRect/>
          <a:stretch>
            <a:fillRect/>
          </a:stretch>
        </p:blipFill>
        <p:spPr>
          <a:xfrm>
            <a:off x="-4810715" y="2950641"/>
            <a:ext cx="9621431" cy="9789932"/>
          </a:xfrm>
          <a:prstGeom prst="rect">
            <a:avLst/>
          </a:prstGeom>
        </p:spPr>
      </p:pic>
      <p:pic>
        <p:nvPicPr>
          <p:cNvPr id="5" name="Picture 5"/>
          <p:cNvPicPr>
            <a:picLocks noChangeAspect="1"/>
          </p:cNvPicPr>
          <p:nvPr/>
        </p:nvPicPr>
        <p:blipFill>
          <a:blip r:embed="rId3">
            <a:alphaModFix amt="50000"/>
          </a:blip>
          <a:srcRect/>
          <a:stretch>
            <a:fillRect/>
          </a:stretch>
        </p:blipFill>
        <p:spPr>
          <a:xfrm rot="9720163">
            <a:off x="12600387" y="-3298660"/>
            <a:ext cx="8670039" cy="86547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2511451" y="1028700"/>
            <a:ext cx="19770751" cy="18262535"/>
          </a:xfrm>
          <a:prstGeom prst="rect">
            <a:avLst/>
          </a:prstGeom>
        </p:spPr>
      </p:pic>
      <p:sp>
        <p:nvSpPr>
          <p:cNvPr id="5" name="TextBox 5"/>
          <p:cNvSpPr txBox="1"/>
          <p:nvPr/>
        </p:nvSpPr>
        <p:spPr>
          <a:xfrm>
            <a:off x="3051715" y="623877"/>
            <a:ext cx="12184569" cy="809645"/>
          </a:xfrm>
          <a:prstGeom prst="rect">
            <a:avLst/>
          </a:prstGeom>
        </p:spPr>
        <p:txBody>
          <a:bodyPr lIns="0" tIns="0" rIns="0" bIns="0" rtlCol="0" anchor="t">
            <a:spAutoFit/>
          </a:bodyPr>
          <a:lstStyle/>
          <a:p>
            <a:pPr marL="0" lvl="0" indent="0" algn="ctr">
              <a:lnSpc>
                <a:spcPts val="7149"/>
              </a:lnSpc>
              <a:spcBef>
                <a:spcPct val="0"/>
              </a:spcBef>
            </a:pPr>
            <a:r>
              <a:rPr lang="ru-RU" sz="4000" u="none" dirty="0">
                <a:solidFill>
                  <a:srgbClr val="2B2B2B"/>
                </a:solidFill>
                <a:latin typeface="Montserrat"/>
              </a:rPr>
              <a:t>Игры с природой</a:t>
            </a:r>
            <a:endParaRPr lang="en-US" sz="4000" u="none" dirty="0">
              <a:solidFill>
                <a:srgbClr val="2B2B2B"/>
              </a:solidFill>
              <a:latin typeface="Montserrat"/>
            </a:endParaRPr>
          </a:p>
        </p:txBody>
      </p:sp>
      <p:pic>
        <p:nvPicPr>
          <p:cNvPr id="6" name="Picture 6"/>
          <p:cNvPicPr>
            <a:picLocks noChangeAspect="1"/>
          </p:cNvPicPr>
          <p:nvPr/>
        </p:nvPicPr>
        <p:blipFill>
          <a:blip r:embed="rId3">
            <a:alphaModFix amt="25000"/>
          </a:blip>
          <a:srcRect/>
          <a:stretch>
            <a:fillRect/>
          </a:stretch>
        </p:blipFill>
        <p:spPr>
          <a:xfrm rot="-3982960">
            <a:off x="13745551" y="-3705176"/>
            <a:ext cx="5352514" cy="7410352"/>
          </a:xfrm>
          <a:prstGeom prst="rect">
            <a:avLst/>
          </a:prstGeom>
        </p:spPr>
      </p:pic>
      <p:pic>
        <p:nvPicPr>
          <p:cNvPr id="7" name="Picture 7"/>
          <p:cNvPicPr>
            <a:picLocks noChangeAspect="1"/>
          </p:cNvPicPr>
          <p:nvPr/>
        </p:nvPicPr>
        <p:blipFill>
          <a:blip r:embed="rId4">
            <a:alphaModFix amt="25000"/>
          </a:blip>
          <a:srcRect/>
          <a:stretch>
            <a:fillRect/>
          </a:stretch>
        </p:blipFill>
        <p:spPr>
          <a:xfrm rot="-1644077">
            <a:off x="16162301" y="-1063836"/>
            <a:ext cx="5468057" cy="6108036"/>
          </a:xfrm>
          <a:prstGeom prst="rect">
            <a:avLst/>
          </a:prstGeom>
        </p:spPr>
      </p:pic>
      <p:sp>
        <p:nvSpPr>
          <p:cNvPr id="11" name="TextBox 10">
            <a:extLst>
              <a:ext uri="{FF2B5EF4-FFF2-40B4-BE49-F238E27FC236}">
                <a16:creationId xmlns:a16="http://schemas.microsoft.com/office/drawing/2014/main" id="{9CACA8D5-0B85-B052-5F94-AECBCA5CE968}"/>
              </a:ext>
            </a:extLst>
          </p:cNvPr>
          <p:cNvSpPr txBox="1"/>
          <p:nvPr/>
        </p:nvSpPr>
        <p:spPr>
          <a:xfrm>
            <a:off x="1272634" y="1564700"/>
            <a:ext cx="15986666" cy="5817234"/>
          </a:xfrm>
          <a:prstGeom prst="rect">
            <a:avLst/>
          </a:prstGeom>
          <a:noFill/>
        </p:spPr>
        <p:txBody>
          <a:bodyPr wrap="square">
            <a:spAutoFit/>
          </a:bodyPr>
          <a:lstStyle/>
          <a:p>
            <a:pPr indent="540385" algn="just">
              <a:lnSpc>
                <a:spcPct val="125000"/>
              </a:lnSpc>
              <a:spcBef>
                <a:spcPts val="1200"/>
              </a:spcBef>
              <a:spcAft>
                <a:spcPts val="1200"/>
              </a:spcAft>
            </a:pPr>
            <a:r>
              <a:rPr lang="ru-RU" sz="2800" kern="100" dirty="0">
                <a:effectLst/>
                <a:latin typeface="Montserrat" panose="00000500000000000000" pitchFamily="2" charset="-52"/>
                <a:ea typeface="Calibri" panose="020F0502020204030204" pitchFamily="34" charset="0"/>
                <a:cs typeface="Times New Roman" panose="02020603050405020304" pitchFamily="18" charset="0"/>
              </a:rPr>
              <a:t>Если в игре существует неопределенность(</a:t>
            </a:r>
            <a:r>
              <a:rPr lang="ru-RU" sz="2800" dirty="0">
                <a:latin typeface="Montserrat" panose="00000500000000000000" pitchFamily="2" charset="-52"/>
              </a:rPr>
              <a:t>когда противник не имеет противоположных интересов, но выигрыш действующего игрока во многом зависит от неизвестного заранее состояния противника), то такие задачи, где выбор решения зависит от состояния объективной действительности, называемой «природой», а математические модели называются «игры с природой». </a:t>
            </a:r>
          </a:p>
          <a:p>
            <a:pPr indent="540385" algn="just">
              <a:lnSpc>
                <a:spcPct val="125000"/>
              </a:lnSpc>
              <a:spcBef>
                <a:spcPts val="1200"/>
              </a:spcBef>
              <a:spcAft>
                <a:spcPts val="1200"/>
              </a:spcAft>
            </a:pPr>
            <a:r>
              <a:rPr lang="ru-RU" sz="2800" dirty="0">
                <a:latin typeface="Montserrat" panose="00000500000000000000" pitchFamily="2" charset="-52"/>
              </a:rPr>
              <a:t>Природа может принимать одно из своих возможных состояний и не имеет целью получение выигрыша.</a:t>
            </a:r>
          </a:p>
          <a:p>
            <a:pPr indent="540385" algn="just">
              <a:lnSpc>
                <a:spcPct val="125000"/>
              </a:lnSpc>
              <a:spcBef>
                <a:spcPts val="1200"/>
              </a:spcBef>
              <a:spcAft>
                <a:spcPts val="1200"/>
              </a:spcAft>
            </a:pPr>
            <a:r>
              <a:rPr lang="ru-RU" sz="2800" kern="100" dirty="0">
                <a:effectLst/>
                <a:latin typeface="Montserrat" panose="00000500000000000000" pitchFamily="2" charset="-52"/>
                <a:ea typeface="Calibri" panose="020F0502020204030204" pitchFamily="34" charset="0"/>
                <a:cs typeface="Times New Roman" panose="02020603050405020304" pitchFamily="18" charset="0"/>
              </a:rPr>
              <a:t>Неопределенность может быть связана с:</a:t>
            </a:r>
          </a:p>
          <a:p>
            <a:pPr indent="540385" algn="just">
              <a:lnSpc>
                <a:spcPct val="125000"/>
              </a:lnSpc>
              <a:spcBef>
                <a:spcPts val="1200"/>
              </a:spcBef>
              <a:spcAft>
                <a:spcPts val="1200"/>
              </a:spcAft>
            </a:pPr>
            <a:endParaRPr lang="ru-RU" sz="2800" kern="100" dirty="0">
              <a:effectLst/>
              <a:latin typeface="Montserrat" panose="00000500000000000000" pitchFamily="2" charset="-52"/>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44536CE-4CD2-299E-14C9-B617D9288ECD}"/>
              </a:ext>
            </a:extLst>
          </p:cNvPr>
          <p:cNvSpPr txBox="1"/>
          <p:nvPr/>
        </p:nvSpPr>
        <p:spPr>
          <a:xfrm>
            <a:off x="1752600" y="6885439"/>
            <a:ext cx="15986666" cy="5555367"/>
          </a:xfrm>
          <a:prstGeom prst="rect">
            <a:avLst/>
          </a:prstGeom>
          <a:noFill/>
        </p:spPr>
        <p:txBody>
          <a:bodyPr wrap="square" numCol="2" rtlCol="0">
            <a:spAutoFit/>
          </a:bodyPr>
          <a:lstStyle/>
          <a:p>
            <a:pPr marL="285750" indent="-285750" algn="just">
              <a:lnSpc>
                <a:spcPct val="125000"/>
              </a:lnSpc>
              <a:spcBef>
                <a:spcPts val="1200"/>
              </a:spcBef>
              <a:spcAft>
                <a:spcPts val="1200"/>
              </a:spcAft>
              <a:buFont typeface="Arial" panose="020B0604020202020204" pitchFamily="34" charset="0"/>
              <a:buChar char="•"/>
            </a:pPr>
            <a:r>
              <a:rPr lang="ru-RU" sz="2800" dirty="0">
                <a:latin typeface="Montserrat" panose="00000500000000000000" pitchFamily="2" charset="-52"/>
              </a:rPr>
              <a:t>колебание спроса;</a:t>
            </a:r>
          </a:p>
          <a:p>
            <a:pPr marL="285750" indent="-285750">
              <a:lnSpc>
                <a:spcPct val="125000"/>
              </a:lnSpc>
              <a:spcBef>
                <a:spcPts val="1200"/>
              </a:spcBef>
              <a:spcAft>
                <a:spcPts val="1200"/>
              </a:spcAft>
              <a:buFont typeface="Arial" panose="020B0604020202020204" pitchFamily="34" charset="0"/>
              <a:buChar char="•"/>
            </a:pPr>
            <a:r>
              <a:rPr lang="ru-RU" sz="2800" dirty="0">
                <a:latin typeface="Montserrat" panose="00000500000000000000" pitchFamily="2" charset="-52"/>
              </a:rPr>
              <a:t>Нестабильность экономической   ситуации;</a:t>
            </a:r>
          </a:p>
          <a:p>
            <a:pPr marL="285750" indent="-285750" algn="just">
              <a:lnSpc>
                <a:spcPct val="125000"/>
              </a:lnSpc>
              <a:spcBef>
                <a:spcPts val="1200"/>
              </a:spcBef>
              <a:spcAft>
                <a:spcPts val="1200"/>
              </a:spcAft>
              <a:buFont typeface="Arial" panose="020B0604020202020204" pitchFamily="34" charset="0"/>
              <a:buChar char="•"/>
            </a:pPr>
            <a:r>
              <a:rPr lang="ru-RU" sz="2800" dirty="0">
                <a:latin typeface="Montserrat" panose="00000500000000000000" pitchFamily="2" charset="-52"/>
              </a:rPr>
              <a:t>изменение курса валют;</a:t>
            </a:r>
          </a:p>
          <a:p>
            <a:pPr marL="285750" indent="-285750" algn="just">
              <a:lnSpc>
                <a:spcPct val="125000"/>
              </a:lnSpc>
              <a:spcBef>
                <a:spcPts val="1200"/>
              </a:spcBef>
              <a:spcAft>
                <a:spcPts val="1200"/>
              </a:spcAft>
              <a:buFont typeface="Arial" panose="020B0604020202020204" pitchFamily="34" charset="0"/>
              <a:buChar char="•"/>
            </a:pPr>
            <a:endParaRPr lang="ru-RU" sz="2800" dirty="0">
              <a:latin typeface="Montserrat" panose="00000500000000000000" pitchFamily="2" charset="-52"/>
            </a:endParaRPr>
          </a:p>
          <a:p>
            <a:pPr marL="285750" indent="-285750" algn="just">
              <a:lnSpc>
                <a:spcPct val="125000"/>
              </a:lnSpc>
              <a:spcBef>
                <a:spcPts val="1200"/>
              </a:spcBef>
              <a:spcAft>
                <a:spcPts val="1200"/>
              </a:spcAft>
              <a:buFont typeface="Arial" panose="020B0604020202020204" pitchFamily="34" charset="0"/>
              <a:buChar char="•"/>
            </a:pPr>
            <a:endParaRPr lang="ru-RU" sz="2800" dirty="0">
              <a:latin typeface="Montserrat" panose="00000500000000000000" pitchFamily="2" charset="-52"/>
            </a:endParaRPr>
          </a:p>
          <a:p>
            <a:pPr marL="285750" indent="-285750" algn="just">
              <a:lnSpc>
                <a:spcPct val="125000"/>
              </a:lnSpc>
              <a:spcBef>
                <a:spcPts val="1200"/>
              </a:spcBef>
              <a:spcAft>
                <a:spcPts val="1200"/>
              </a:spcAft>
              <a:buFont typeface="Arial" panose="020B0604020202020204" pitchFamily="34" charset="0"/>
              <a:buChar char="•"/>
            </a:pPr>
            <a:endParaRPr lang="ru-RU" sz="2800" dirty="0">
              <a:latin typeface="Montserrat" panose="00000500000000000000" pitchFamily="2" charset="-52"/>
            </a:endParaRPr>
          </a:p>
          <a:p>
            <a:pPr marL="285750" indent="-285750" algn="just">
              <a:lnSpc>
                <a:spcPct val="125000"/>
              </a:lnSpc>
              <a:spcBef>
                <a:spcPts val="1200"/>
              </a:spcBef>
              <a:spcAft>
                <a:spcPts val="1200"/>
              </a:spcAft>
              <a:buFont typeface="Arial" panose="020B0604020202020204" pitchFamily="34" charset="0"/>
              <a:buChar char="•"/>
            </a:pPr>
            <a:r>
              <a:rPr lang="ru-RU" sz="2800" dirty="0">
                <a:latin typeface="Montserrat" panose="00000500000000000000" pitchFamily="2" charset="-52"/>
              </a:rPr>
              <a:t>колебание уровня инфляции;</a:t>
            </a:r>
          </a:p>
          <a:p>
            <a:pPr marL="285750" indent="-285750" algn="just">
              <a:lnSpc>
                <a:spcPct val="125000"/>
              </a:lnSpc>
              <a:spcBef>
                <a:spcPts val="1200"/>
              </a:spcBef>
              <a:spcAft>
                <a:spcPts val="1200"/>
              </a:spcAft>
              <a:buFont typeface="Arial" panose="020B0604020202020204" pitchFamily="34" charset="0"/>
              <a:buChar char="•"/>
            </a:pPr>
            <a:r>
              <a:rPr lang="ru-RU" sz="2800" dirty="0">
                <a:latin typeface="Montserrat" panose="00000500000000000000" pitchFamily="2" charset="-52"/>
              </a:rPr>
              <a:t>неустойчивая биржевая ситуация;</a:t>
            </a:r>
          </a:p>
          <a:p>
            <a:pPr marL="285750" indent="-285750" algn="just">
              <a:lnSpc>
                <a:spcPct val="125000"/>
              </a:lnSpc>
              <a:spcBef>
                <a:spcPts val="1200"/>
              </a:spcBef>
              <a:spcAft>
                <a:spcPts val="1200"/>
              </a:spcAft>
              <a:buFont typeface="Arial" panose="020B0604020202020204" pitchFamily="34" charset="0"/>
              <a:buChar char="•"/>
            </a:pPr>
            <a:r>
              <a:rPr lang="ru-RU" sz="2800" dirty="0">
                <a:latin typeface="Montserrat" panose="00000500000000000000" pitchFamily="2" charset="-52"/>
              </a:rPr>
              <a:t>погода как природное явление.</a:t>
            </a:r>
            <a:endParaRPr lang="ru-RU" sz="2800" kern="100" dirty="0">
              <a:latin typeface="Montserrat" panose="00000500000000000000" pitchFamily="2" charset="-52"/>
              <a:ea typeface="Calibri" panose="020F0502020204030204" pitchFamily="34" charset="0"/>
              <a:cs typeface="Times New Roman" panose="02020603050405020304" pitchFamily="18" charset="0"/>
            </a:endParaRPr>
          </a:p>
          <a:p>
            <a:endParaRPr lang="LID4096" dirty="0"/>
          </a:p>
        </p:txBody>
      </p:sp>
    </p:spTree>
    <p:extLst>
      <p:ext uri="{BB962C8B-B14F-4D97-AF65-F5344CB8AC3E}">
        <p14:creationId xmlns:p14="http://schemas.microsoft.com/office/powerpoint/2010/main" val="319199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2511451" y="1028700"/>
            <a:ext cx="19770751" cy="18262535"/>
          </a:xfrm>
          <a:prstGeom prst="rect">
            <a:avLst/>
          </a:prstGeom>
        </p:spPr>
      </p:pic>
      <p:sp>
        <p:nvSpPr>
          <p:cNvPr id="5" name="TextBox 5"/>
          <p:cNvSpPr txBox="1"/>
          <p:nvPr/>
        </p:nvSpPr>
        <p:spPr>
          <a:xfrm>
            <a:off x="1524000" y="573447"/>
            <a:ext cx="12184569" cy="910506"/>
          </a:xfrm>
          <a:prstGeom prst="rect">
            <a:avLst/>
          </a:prstGeom>
        </p:spPr>
        <p:txBody>
          <a:bodyPr lIns="0" tIns="0" rIns="0" bIns="0" rtlCol="0" anchor="t">
            <a:spAutoFit/>
          </a:bodyPr>
          <a:lstStyle/>
          <a:p>
            <a:pPr marL="0" lvl="0" indent="0">
              <a:lnSpc>
                <a:spcPts val="7149"/>
              </a:lnSpc>
              <a:spcBef>
                <a:spcPct val="0"/>
              </a:spcBef>
            </a:pPr>
            <a:r>
              <a:rPr lang="ru-RU" sz="7149" dirty="0">
                <a:solidFill>
                  <a:srgbClr val="2B2B2B"/>
                </a:solidFill>
                <a:latin typeface="Montserrat"/>
              </a:rPr>
              <a:t>Постановка задачи</a:t>
            </a:r>
            <a:endParaRPr lang="en-US" sz="7149" u="none" dirty="0">
              <a:solidFill>
                <a:srgbClr val="2B2B2B"/>
              </a:solidFill>
              <a:latin typeface="Montserrat"/>
            </a:endParaRPr>
          </a:p>
        </p:txBody>
      </p:sp>
      <p:pic>
        <p:nvPicPr>
          <p:cNvPr id="6" name="Picture 6"/>
          <p:cNvPicPr>
            <a:picLocks noChangeAspect="1"/>
          </p:cNvPicPr>
          <p:nvPr/>
        </p:nvPicPr>
        <p:blipFill>
          <a:blip r:embed="rId3">
            <a:alphaModFix amt="25000"/>
          </a:blip>
          <a:srcRect/>
          <a:stretch>
            <a:fillRect/>
          </a:stretch>
        </p:blipFill>
        <p:spPr>
          <a:xfrm rot="-3982960">
            <a:off x="13745551" y="-3705176"/>
            <a:ext cx="5352514" cy="7410352"/>
          </a:xfrm>
          <a:prstGeom prst="rect">
            <a:avLst/>
          </a:prstGeom>
        </p:spPr>
      </p:pic>
      <p:pic>
        <p:nvPicPr>
          <p:cNvPr id="7" name="Picture 7"/>
          <p:cNvPicPr>
            <a:picLocks noChangeAspect="1"/>
          </p:cNvPicPr>
          <p:nvPr/>
        </p:nvPicPr>
        <p:blipFill>
          <a:blip r:embed="rId4">
            <a:alphaModFix amt="25000"/>
          </a:blip>
          <a:srcRect/>
          <a:stretch>
            <a:fillRect/>
          </a:stretch>
        </p:blipFill>
        <p:spPr>
          <a:xfrm rot="-1644077">
            <a:off x="16162301" y="-1063836"/>
            <a:ext cx="5468057" cy="6108036"/>
          </a:xfrm>
          <a:prstGeom prst="rect">
            <a:avLst/>
          </a:prstGeom>
        </p:spPr>
      </p:pic>
      <p:sp>
        <p:nvSpPr>
          <p:cNvPr id="11" name="TextBox 10">
            <a:extLst>
              <a:ext uri="{FF2B5EF4-FFF2-40B4-BE49-F238E27FC236}">
                <a16:creationId xmlns:a16="http://schemas.microsoft.com/office/drawing/2014/main" id="{9CACA8D5-0B85-B052-5F94-AECBCA5CE968}"/>
              </a:ext>
            </a:extLst>
          </p:cNvPr>
          <p:cNvSpPr txBox="1"/>
          <p:nvPr/>
        </p:nvSpPr>
        <p:spPr>
          <a:xfrm>
            <a:off x="1272634" y="1676766"/>
            <a:ext cx="14119766" cy="2361287"/>
          </a:xfrm>
          <a:prstGeom prst="rect">
            <a:avLst/>
          </a:prstGeom>
          <a:noFill/>
        </p:spPr>
        <p:txBody>
          <a:bodyPr wrap="square">
            <a:spAutoFit/>
          </a:bodyPr>
          <a:lstStyle/>
          <a:p>
            <a:pPr indent="540385" algn="just">
              <a:lnSpc>
                <a:spcPct val="125000"/>
              </a:lnSpc>
              <a:spcBef>
                <a:spcPts val="1200"/>
              </a:spcBef>
              <a:spcAft>
                <a:spcPts val="1200"/>
              </a:spcAft>
            </a:pPr>
            <a:r>
              <a:rPr lang="ru-RU" sz="2400" dirty="0">
                <a:solidFill>
                  <a:srgbClr val="2B2B2B"/>
                </a:solidFill>
                <a:latin typeface="Montserrat"/>
              </a:rPr>
              <a:t>Маленькая кондитерская в курортном городе продает выпечку собственного производства. Фирменные торты выпекаются каждое утро и продаются по цене $7 (при себестоимости - $3). Если торт не продается в день изготовления, он выбрасывается. Записи, которые ведет хозяйка, показывают, что за последние 100 дней спрос на эти торты имел следующее распределение</a:t>
            </a:r>
            <a:r>
              <a:rPr lang="ru-RU" sz="1800" kern="1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graphicFrame>
        <p:nvGraphicFramePr>
          <p:cNvPr id="14" name="Таблица 13">
            <a:extLst>
              <a:ext uri="{FF2B5EF4-FFF2-40B4-BE49-F238E27FC236}">
                <a16:creationId xmlns:a16="http://schemas.microsoft.com/office/drawing/2014/main" id="{B5B073C9-BE36-D44B-42A5-40E07108E959}"/>
              </a:ext>
            </a:extLst>
          </p:cNvPr>
          <p:cNvGraphicFramePr>
            <a:graphicFrameLocks noGrp="1"/>
          </p:cNvGraphicFramePr>
          <p:nvPr>
            <p:extLst>
              <p:ext uri="{D42A27DB-BD31-4B8C-83A1-F6EECF244321}">
                <p14:modId xmlns:p14="http://schemas.microsoft.com/office/powerpoint/2010/main" val="2842858458"/>
              </p:ext>
            </p:extLst>
          </p:nvPr>
        </p:nvGraphicFramePr>
        <p:xfrm>
          <a:off x="762000" y="4198761"/>
          <a:ext cx="16089206" cy="2133600"/>
        </p:xfrm>
        <a:graphic>
          <a:graphicData uri="http://schemas.openxmlformats.org/drawingml/2006/table">
            <a:tbl>
              <a:tblPr firstRow="1" bandRow="1">
                <a:tableStyleId>{5940675A-B579-460E-94D1-54222C63F5DA}</a:tableStyleId>
              </a:tblPr>
              <a:tblGrid>
                <a:gridCol w="4607806">
                  <a:extLst>
                    <a:ext uri="{9D8B030D-6E8A-4147-A177-3AD203B41FA5}">
                      <a16:colId xmlns:a16="http://schemas.microsoft.com/office/drawing/2014/main" val="2869793523"/>
                    </a:ext>
                  </a:extLst>
                </a:gridCol>
                <a:gridCol w="2296280">
                  <a:extLst>
                    <a:ext uri="{9D8B030D-6E8A-4147-A177-3AD203B41FA5}">
                      <a16:colId xmlns:a16="http://schemas.microsoft.com/office/drawing/2014/main" val="2566361690"/>
                    </a:ext>
                  </a:extLst>
                </a:gridCol>
                <a:gridCol w="2296280">
                  <a:extLst>
                    <a:ext uri="{9D8B030D-6E8A-4147-A177-3AD203B41FA5}">
                      <a16:colId xmlns:a16="http://schemas.microsoft.com/office/drawing/2014/main" val="360879192"/>
                    </a:ext>
                  </a:extLst>
                </a:gridCol>
                <a:gridCol w="2296280">
                  <a:extLst>
                    <a:ext uri="{9D8B030D-6E8A-4147-A177-3AD203B41FA5}">
                      <a16:colId xmlns:a16="http://schemas.microsoft.com/office/drawing/2014/main" val="2095418732"/>
                    </a:ext>
                  </a:extLst>
                </a:gridCol>
                <a:gridCol w="2296280">
                  <a:extLst>
                    <a:ext uri="{9D8B030D-6E8A-4147-A177-3AD203B41FA5}">
                      <a16:colId xmlns:a16="http://schemas.microsoft.com/office/drawing/2014/main" val="3803460304"/>
                    </a:ext>
                  </a:extLst>
                </a:gridCol>
                <a:gridCol w="2296280">
                  <a:extLst>
                    <a:ext uri="{9D8B030D-6E8A-4147-A177-3AD203B41FA5}">
                      <a16:colId xmlns:a16="http://schemas.microsoft.com/office/drawing/2014/main" val="2980113341"/>
                    </a:ext>
                  </a:extLst>
                </a:gridCol>
              </a:tblGrid>
              <a:tr h="1066800">
                <a:tc>
                  <a:txBody>
                    <a:bodyPr/>
                    <a:lstStyle/>
                    <a:p>
                      <a:pPr algn="ctr"/>
                      <a:r>
                        <a:rPr lang="ru-RU" sz="3200" kern="1200" dirty="0">
                          <a:solidFill>
                            <a:srgbClr val="2B2B2B"/>
                          </a:solidFill>
                          <a:latin typeface="Montserrat"/>
                          <a:ea typeface="+mn-ea"/>
                          <a:cs typeface="+mn-cs"/>
                        </a:rPr>
                        <a:t>Кол-во проданных тортов</a:t>
                      </a:r>
                      <a:endParaRPr lang="LID4096" sz="3200" kern="1200" dirty="0">
                        <a:solidFill>
                          <a:srgbClr val="2B2B2B"/>
                        </a:solidFill>
                        <a:latin typeface="Montserrat"/>
                        <a:ea typeface="+mn-ea"/>
                        <a:cs typeface="+mn-cs"/>
                      </a:endParaRPr>
                    </a:p>
                  </a:txBody>
                  <a:tcPr anchor="ctr"/>
                </a:tc>
                <a:tc>
                  <a:txBody>
                    <a:bodyPr/>
                    <a:lstStyle/>
                    <a:p>
                      <a:pPr algn="ctr"/>
                      <a:r>
                        <a:rPr lang="ru-RU" sz="3200" kern="1200" dirty="0">
                          <a:solidFill>
                            <a:srgbClr val="2B2B2B"/>
                          </a:solidFill>
                          <a:latin typeface="Montserrat"/>
                          <a:ea typeface="+mn-ea"/>
                          <a:cs typeface="+mn-cs"/>
                        </a:rPr>
                        <a:t>8</a:t>
                      </a:r>
                      <a:endParaRPr lang="LID4096" sz="3200" kern="1200" dirty="0">
                        <a:solidFill>
                          <a:srgbClr val="2B2B2B"/>
                        </a:solidFill>
                        <a:latin typeface="Montserrat"/>
                        <a:ea typeface="+mn-ea"/>
                        <a:cs typeface="+mn-cs"/>
                      </a:endParaRPr>
                    </a:p>
                  </a:txBody>
                  <a:tcPr anchor="ctr"/>
                </a:tc>
                <a:tc>
                  <a:txBody>
                    <a:bodyPr/>
                    <a:lstStyle/>
                    <a:p>
                      <a:pPr algn="ctr"/>
                      <a:r>
                        <a:rPr lang="ru-RU" sz="3200" kern="1200" dirty="0">
                          <a:solidFill>
                            <a:srgbClr val="2B2B2B"/>
                          </a:solidFill>
                          <a:latin typeface="Montserrat"/>
                          <a:ea typeface="+mn-ea"/>
                          <a:cs typeface="+mn-cs"/>
                        </a:rPr>
                        <a:t>9</a:t>
                      </a:r>
                      <a:endParaRPr lang="LID4096" sz="3200" kern="1200" dirty="0">
                        <a:solidFill>
                          <a:srgbClr val="2B2B2B"/>
                        </a:solidFill>
                        <a:latin typeface="Montserrat"/>
                        <a:ea typeface="+mn-ea"/>
                        <a:cs typeface="+mn-cs"/>
                      </a:endParaRPr>
                    </a:p>
                  </a:txBody>
                  <a:tcPr anchor="ctr"/>
                </a:tc>
                <a:tc>
                  <a:txBody>
                    <a:bodyPr/>
                    <a:lstStyle/>
                    <a:p>
                      <a:pPr algn="ctr"/>
                      <a:r>
                        <a:rPr lang="ru-RU" sz="3200" kern="1200" dirty="0">
                          <a:solidFill>
                            <a:srgbClr val="2B2B2B"/>
                          </a:solidFill>
                          <a:latin typeface="Montserrat"/>
                          <a:ea typeface="+mn-ea"/>
                          <a:cs typeface="+mn-cs"/>
                        </a:rPr>
                        <a:t>10</a:t>
                      </a:r>
                      <a:endParaRPr lang="LID4096" sz="3200" kern="1200" dirty="0">
                        <a:solidFill>
                          <a:srgbClr val="2B2B2B"/>
                        </a:solidFill>
                        <a:latin typeface="Montserrat"/>
                        <a:ea typeface="+mn-ea"/>
                        <a:cs typeface="+mn-cs"/>
                      </a:endParaRPr>
                    </a:p>
                  </a:txBody>
                  <a:tcPr anchor="ctr"/>
                </a:tc>
                <a:tc>
                  <a:txBody>
                    <a:bodyPr/>
                    <a:lstStyle/>
                    <a:p>
                      <a:pPr algn="ctr"/>
                      <a:r>
                        <a:rPr lang="ru-RU" sz="3200" kern="1200" dirty="0">
                          <a:solidFill>
                            <a:srgbClr val="2B2B2B"/>
                          </a:solidFill>
                          <a:latin typeface="Montserrat"/>
                          <a:ea typeface="+mn-ea"/>
                          <a:cs typeface="+mn-cs"/>
                        </a:rPr>
                        <a:t>11</a:t>
                      </a:r>
                      <a:endParaRPr lang="LID4096" sz="3200" kern="1200" dirty="0">
                        <a:solidFill>
                          <a:srgbClr val="2B2B2B"/>
                        </a:solidFill>
                        <a:latin typeface="Montserrat"/>
                        <a:ea typeface="+mn-ea"/>
                        <a:cs typeface="+mn-cs"/>
                      </a:endParaRPr>
                    </a:p>
                  </a:txBody>
                  <a:tcPr anchor="ctr"/>
                </a:tc>
                <a:tc>
                  <a:txBody>
                    <a:bodyPr/>
                    <a:lstStyle/>
                    <a:p>
                      <a:pPr algn="ctr"/>
                      <a:r>
                        <a:rPr lang="ru-RU" sz="3200" kern="1200" dirty="0">
                          <a:solidFill>
                            <a:srgbClr val="2B2B2B"/>
                          </a:solidFill>
                          <a:latin typeface="Montserrat"/>
                          <a:ea typeface="+mn-ea"/>
                          <a:cs typeface="+mn-cs"/>
                        </a:rPr>
                        <a:t>12</a:t>
                      </a:r>
                      <a:endParaRPr lang="LID4096" sz="3200" kern="1200" dirty="0">
                        <a:solidFill>
                          <a:srgbClr val="2B2B2B"/>
                        </a:solidFill>
                        <a:latin typeface="Montserrat"/>
                        <a:ea typeface="+mn-ea"/>
                        <a:cs typeface="+mn-cs"/>
                      </a:endParaRPr>
                    </a:p>
                  </a:txBody>
                  <a:tcPr anchor="ctr"/>
                </a:tc>
                <a:extLst>
                  <a:ext uri="{0D108BD9-81ED-4DB2-BD59-A6C34878D82A}">
                    <a16:rowId xmlns:a16="http://schemas.microsoft.com/office/drawing/2014/main" val="3073738205"/>
                  </a:ext>
                </a:extLst>
              </a:tr>
              <a:tr h="1066800">
                <a:tc>
                  <a:txBody>
                    <a:bodyPr/>
                    <a:lstStyle/>
                    <a:p>
                      <a:pPr algn="ctr"/>
                      <a:r>
                        <a:rPr lang="ru-RU" sz="3200" kern="1200" dirty="0">
                          <a:solidFill>
                            <a:srgbClr val="2B2B2B"/>
                          </a:solidFill>
                          <a:latin typeface="Montserrat"/>
                          <a:ea typeface="+mn-ea"/>
                          <a:cs typeface="+mn-cs"/>
                        </a:rPr>
                        <a:t>Кол-во дней</a:t>
                      </a:r>
                      <a:endParaRPr lang="LID4096" sz="3200" kern="1200" dirty="0">
                        <a:solidFill>
                          <a:srgbClr val="2B2B2B"/>
                        </a:solidFill>
                        <a:latin typeface="Montserrat"/>
                        <a:ea typeface="+mn-ea"/>
                        <a:cs typeface="+mn-cs"/>
                      </a:endParaRPr>
                    </a:p>
                  </a:txBody>
                  <a:tcPr anchor="ctr"/>
                </a:tc>
                <a:tc>
                  <a:txBody>
                    <a:bodyPr/>
                    <a:lstStyle/>
                    <a:p>
                      <a:pPr algn="ctr"/>
                      <a:r>
                        <a:rPr lang="ru-RU" sz="3200" kern="1200" dirty="0">
                          <a:solidFill>
                            <a:srgbClr val="2B2B2B"/>
                          </a:solidFill>
                          <a:latin typeface="Montserrat"/>
                          <a:ea typeface="+mn-ea"/>
                          <a:cs typeface="+mn-cs"/>
                        </a:rPr>
                        <a:t>15</a:t>
                      </a:r>
                      <a:endParaRPr lang="LID4096" sz="3200" kern="1200" dirty="0">
                        <a:solidFill>
                          <a:srgbClr val="2B2B2B"/>
                        </a:solidFill>
                        <a:latin typeface="Montserrat"/>
                        <a:ea typeface="+mn-ea"/>
                        <a:cs typeface="+mn-cs"/>
                      </a:endParaRPr>
                    </a:p>
                  </a:txBody>
                  <a:tcPr anchor="ctr"/>
                </a:tc>
                <a:tc>
                  <a:txBody>
                    <a:bodyPr/>
                    <a:lstStyle/>
                    <a:p>
                      <a:pPr algn="ctr"/>
                      <a:r>
                        <a:rPr lang="ru-RU" sz="3200" kern="1200" dirty="0">
                          <a:solidFill>
                            <a:srgbClr val="2B2B2B"/>
                          </a:solidFill>
                          <a:latin typeface="Montserrat"/>
                          <a:ea typeface="+mn-ea"/>
                          <a:cs typeface="+mn-cs"/>
                        </a:rPr>
                        <a:t>25</a:t>
                      </a:r>
                      <a:endParaRPr lang="LID4096" sz="3200" kern="1200" dirty="0">
                        <a:solidFill>
                          <a:srgbClr val="2B2B2B"/>
                        </a:solidFill>
                        <a:latin typeface="Montserrat"/>
                        <a:ea typeface="+mn-ea"/>
                        <a:cs typeface="+mn-cs"/>
                      </a:endParaRPr>
                    </a:p>
                  </a:txBody>
                  <a:tcPr anchor="ctr"/>
                </a:tc>
                <a:tc>
                  <a:txBody>
                    <a:bodyPr/>
                    <a:lstStyle/>
                    <a:p>
                      <a:pPr algn="ctr"/>
                      <a:r>
                        <a:rPr lang="ru-RU" sz="3200" kern="1200" dirty="0">
                          <a:solidFill>
                            <a:srgbClr val="2B2B2B"/>
                          </a:solidFill>
                          <a:latin typeface="Montserrat"/>
                          <a:ea typeface="+mn-ea"/>
                          <a:cs typeface="+mn-cs"/>
                        </a:rPr>
                        <a:t>30</a:t>
                      </a:r>
                      <a:endParaRPr lang="LID4096" sz="3200" kern="1200" dirty="0">
                        <a:solidFill>
                          <a:srgbClr val="2B2B2B"/>
                        </a:solidFill>
                        <a:latin typeface="Montserrat"/>
                        <a:ea typeface="+mn-ea"/>
                        <a:cs typeface="+mn-cs"/>
                      </a:endParaRPr>
                    </a:p>
                  </a:txBody>
                  <a:tcPr anchor="ctr"/>
                </a:tc>
                <a:tc>
                  <a:txBody>
                    <a:bodyPr/>
                    <a:lstStyle/>
                    <a:p>
                      <a:pPr algn="ctr"/>
                      <a:r>
                        <a:rPr lang="ru-RU" sz="3200" kern="1200" dirty="0">
                          <a:solidFill>
                            <a:srgbClr val="2B2B2B"/>
                          </a:solidFill>
                          <a:latin typeface="Montserrat"/>
                          <a:ea typeface="+mn-ea"/>
                          <a:cs typeface="+mn-cs"/>
                        </a:rPr>
                        <a:t>20</a:t>
                      </a:r>
                      <a:endParaRPr lang="LID4096" sz="3200" kern="1200" dirty="0">
                        <a:solidFill>
                          <a:srgbClr val="2B2B2B"/>
                        </a:solidFill>
                        <a:latin typeface="Montserrat"/>
                        <a:ea typeface="+mn-ea"/>
                        <a:cs typeface="+mn-cs"/>
                      </a:endParaRPr>
                    </a:p>
                  </a:txBody>
                  <a:tcPr anchor="ctr"/>
                </a:tc>
                <a:tc>
                  <a:txBody>
                    <a:bodyPr/>
                    <a:lstStyle/>
                    <a:p>
                      <a:pPr algn="ctr"/>
                      <a:r>
                        <a:rPr lang="ru-RU" sz="3200" kern="1200" dirty="0">
                          <a:solidFill>
                            <a:srgbClr val="2B2B2B"/>
                          </a:solidFill>
                          <a:latin typeface="Montserrat"/>
                          <a:ea typeface="+mn-ea"/>
                          <a:cs typeface="+mn-cs"/>
                        </a:rPr>
                        <a:t>10</a:t>
                      </a:r>
                      <a:endParaRPr lang="LID4096" sz="3200" kern="1200" dirty="0">
                        <a:solidFill>
                          <a:srgbClr val="2B2B2B"/>
                        </a:solidFill>
                        <a:latin typeface="Montserrat"/>
                        <a:ea typeface="+mn-ea"/>
                        <a:cs typeface="+mn-cs"/>
                      </a:endParaRPr>
                    </a:p>
                  </a:txBody>
                  <a:tcPr anchor="ctr"/>
                </a:tc>
                <a:extLst>
                  <a:ext uri="{0D108BD9-81ED-4DB2-BD59-A6C34878D82A}">
                    <a16:rowId xmlns:a16="http://schemas.microsoft.com/office/drawing/2014/main" val="1912798300"/>
                  </a:ext>
                </a:extLst>
              </a:tr>
            </a:tbl>
          </a:graphicData>
        </a:graphic>
      </p:graphicFrame>
      <p:sp>
        <p:nvSpPr>
          <p:cNvPr id="4" name="TextBox 3">
            <a:extLst>
              <a:ext uri="{FF2B5EF4-FFF2-40B4-BE49-F238E27FC236}">
                <a16:creationId xmlns:a16="http://schemas.microsoft.com/office/drawing/2014/main" id="{3B9CC238-EBBF-8C64-EE9D-C09F8FD43798}"/>
              </a:ext>
            </a:extLst>
          </p:cNvPr>
          <p:cNvSpPr txBox="1"/>
          <p:nvPr/>
        </p:nvSpPr>
        <p:spPr>
          <a:xfrm>
            <a:off x="314180" y="6582824"/>
            <a:ext cx="16859395" cy="3130729"/>
          </a:xfrm>
          <a:prstGeom prst="rect">
            <a:avLst/>
          </a:prstGeom>
          <a:noFill/>
        </p:spPr>
        <p:txBody>
          <a:bodyPr wrap="square">
            <a:spAutoFit/>
          </a:bodyPr>
          <a:lstStyle/>
          <a:p>
            <a:pPr marL="742950" lvl="1" indent="-285750" algn="just">
              <a:lnSpc>
                <a:spcPct val="125000"/>
              </a:lnSpc>
              <a:spcBef>
                <a:spcPts val="1200"/>
              </a:spcBef>
              <a:buFont typeface="+mj-lt"/>
              <a:buAutoNum type="alphaLcPeriod"/>
            </a:pPr>
            <a:r>
              <a:rPr lang="ru-RU" sz="2400" dirty="0">
                <a:solidFill>
                  <a:srgbClr val="2B2B2B"/>
                </a:solidFill>
                <a:latin typeface="Montserrat"/>
              </a:rPr>
              <a:t>Подскажите хозяйке, какое количество тортов нужно выпекать, чтобы максимизировать прибыль? </a:t>
            </a:r>
          </a:p>
          <a:p>
            <a:pPr marL="742950" lvl="1" indent="-285750" algn="just">
              <a:lnSpc>
                <a:spcPct val="125000"/>
              </a:lnSpc>
              <a:spcBef>
                <a:spcPts val="1200"/>
              </a:spcBef>
              <a:buFont typeface="+mj-lt"/>
              <a:buAutoNum type="alphaLcPeriod"/>
            </a:pPr>
            <a:r>
              <a:rPr lang="ru-RU" sz="2400" dirty="0">
                <a:solidFill>
                  <a:srgbClr val="2B2B2B"/>
                </a:solidFill>
                <a:latin typeface="Montserrat"/>
              </a:rPr>
              <a:t>Хозяйка водит дружбу с гадалкой, которая каждый вечер предсказывает ей какое количество тортов нужно выпекать на следующий день и берет за услугу $2. Стоит ли хозяйке тратиться на гадалку? </a:t>
            </a:r>
          </a:p>
          <a:p>
            <a:pPr marL="742950" lvl="1" indent="-285750" algn="just">
              <a:lnSpc>
                <a:spcPct val="125000"/>
              </a:lnSpc>
              <a:spcBef>
                <a:spcPts val="1200"/>
              </a:spcBef>
              <a:spcAft>
                <a:spcPts val="1200"/>
              </a:spcAft>
              <a:buFont typeface="+mj-lt"/>
              <a:buAutoNum type="alphaLcPeriod"/>
            </a:pPr>
            <a:r>
              <a:rPr lang="ru-RU" sz="2400" dirty="0">
                <a:solidFill>
                  <a:srgbClr val="2B2B2B"/>
                </a:solidFill>
                <a:latin typeface="Montserrat"/>
              </a:rPr>
              <a:t>Используйте критерии максимина, минимаксного риска и максимума ожидаемой прибыли для принятия решения о партии тортов</a:t>
            </a:r>
            <a:r>
              <a:rPr lang="ru-RU" sz="18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6" name="Picture 6"/>
          <p:cNvPicPr>
            <a:picLocks noChangeAspect="1"/>
          </p:cNvPicPr>
          <p:nvPr/>
        </p:nvPicPr>
        <p:blipFill>
          <a:blip r:embed="rId2"/>
          <a:srcRect/>
          <a:stretch>
            <a:fillRect/>
          </a:stretch>
        </p:blipFill>
        <p:spPr>
          <a:xfrm>
            <a:off x="-3463659" y="-599139"/>
            <a:ext cx="5865675" cy="5231058"/>
          </a:xfrm>
          <a:prstGeom prst="rect">
            <a:avLst/>
          </a:prstGeom>
        </p:spPr>
      </p:pic>
      <p:sp>
        <p:nvSpPr>
          <p:cNvPr id="4" name="TextBox 4"/>
          <p:cNvSpPr txBox="1"/>
          <p:nvPr/>
        </p:nvSpPr>
        <p:spPr>
          <a:xfrm>
            <a:off x="1618708" y="711147"/>
            <a:ext cx="15050583" cy="3067250"/>
          </a:xfrm>
          <a:prstGeom prst="rect">
            <a:avLst/>
          </a:prstGeom>
        </p:spPr>
        <p:txBody>
          <a:bodyPr wrap="square" lIns="0" tIns="0" rIns="0" bIns="0" rtlCol="0" anchor="t">
            <a:spAutoFit/>
          </a:bodyPr>
          <a:lstStyle/>
          <a:p>
            <a:pPr marL="0" lvl="0" indent="0" algn="just">
              <a:lnSpc>
                <a:spcPct val="125000"/>
              </a:lnSpc>
              <a:spcBef>
                <a:spcPct val="0"/>
              </a:spcBef>
            </a:pPr>
            <a:r>
              <a:rPr lang="en-US" sz="2400" dirty="0">
                <a:solidFill>
                  <a:srgbClr val="2B2B2B"/>
                </a:solidFill>
                <a:latin typeface="Montserrat"/>
              </a:rPr>
              <a:t>	</a:t>
            </a:r>
            <a:r>
              <a:rPr lang="ru-RU" sz="2400" dirty="0">
                <a:solidFill>
                  <a:srgbClr val="2B2B2B"/>
                </a:solidFill>
                <a:latin typeface="Montserrat"/>
              </a:rPr>
              <a:t>Для решения этой задачи в первую очередь необходимо построить матрицу выигрышей/потерь. При построении матрицы выигрышей будем использовать следующую формулу:</a:t>
            </a:r>
          </a:p>
          <a:p>
            <a:pPr algn="ctr">
              <a:lnSpc>
                <a:spcPct val="125000"/>
              </a:lnSpc>
              <a:spcBef>
                <a:spcPct val="0"/>
              </a:spcBef>
            </a:pPr>
            <a:r>
              <a:rPr lang="ru-RU" sz="2400" dirty="0">
                <a:solidFill>
                  <a:srgbClr val="2B2B2B"/>
                </a:solidFill>
                <a:latin typeface="Montserrat"/>
              </a:rPr>
              <a:t>Прибыль = (количество проданных </a:t>
            </a:r>
            <a:r>
              <a:rPr lang="ru-RU" sz="2400" dirty="0" err="1">
                <a:solidFill>
                  <a:srgbClr val="2B2B2B"/>
                </a:solidFill>
                <a:latin typeface="Montserrat"/>
              </a:rPr>
              <a:t>продуктов×цена</a:t>
            </a:r>
            <a:r>
              <a:rPr lang="ru-RU" sz="2400" dirty="0">
                <a:solidFill>
                  <a:srgbClr val="2B2B2B"/>
                </a:solidFill>
                <a:latin typeface="Montserrat"/>
              </a:rPr>
              <a:t> продажи) – (количество закупленных </a:t>
            </a:r>
            <a:r>
              <a:rPr lang="ru-RU" sz="2400" dirty="0" err="1">
                <a:solidFill>
                  <a:srgbClr val="2B2B2B"/>
                </a:solidFill>
                <a:latin typeface="Montserrat"/>
              </a:rPr>
              <a:t>продуктов×себестоимость</a:t>
            </a:r>
            <a:r>
              <a:rPr lang="ru-RU" sz="2400" dirty="0">
                <a:solidFill>
                  <a:srgbClr val="2B2B2B"/>
                </a:solidFill>
                <a:latin typeface="Montserrat"/>
              </a:rPr>
              <a:t>).</a:t>
            </a:r>
          </a:p>
          <a:p>
            <a:pPr marL="0" lvl="0" indent="0">
              <a:lnSpc>
                <a:spcPts val="7139"/>
              </a:lnSpc>
              <a:spcBef>
                <a:spcPct val="0"/>
              </a:spcBef>
            </a:pPr>
            <a:endParaRPr lang="en-US" sz="2400" u="none" dirty="0">
              <a:solidFill>
                <a:srgbClr val="2B2B2B"/>
              </a:solidFill>
              <a:latin typeface="Montserrat"/>
            </a:endParaRPr>
          </a:p>
        </p:txBody>
      </p:sp>
      <p:pic>
        <p:nvPicPr>
          <p:cNvPr id="5" name="Picture 5"/>
          <p:cNvPicPr>
            <a:picLocks noChangeAspect="1"/>
          </p:cNvPicPr>
          <p:nvPr/>
        </p:nvPicPr>
        <p:blipFill>
          <a:blip r:embed="rId3">
            <a:alphaModFix amt="50000"/>
          </a:blip>
          <a:srcRect/>
          <a:stretch>
            <a:fillRect/>
          </a:stretch>
        </p:blipFill>
        <p:spPr>
          <a:xfrm>
            <a:off x="-2868523" y="2438918"/>
            <a:ext cx="10541077" cy="10522453"/>
          </a:xfrm>
          <a:prstGeom prst="rect">
            <a:avLst/>
          </a:prstGeom>
        </p:spPr>
      </p:pic>
      <p:graphicFrame>
        <p:nvGraphicFramePr>
          <p:cNvPr id="9" name="Таблица 8">
            <a:extLst>
              <a:ext uri="{FF2B5EF4-FFF2-40B4-BE49-F238E27FC236}">
                <a16:creationId xmlns:a16="http://schemas.microsoft.com/office/drawing/2014/main" id="{5C34892C-C0D1-7DB2-7254-02DB0676D940}"/>
              </a:ext>
            </a:extLst>
          </p:cNvPr>
          <p:cNvGraphicFramePr>
            <a:graphicFrameLocks noGrp="1"/>
          </p:cNvGraphicFramePr>
          <p:nvPr>
            <p:extLst>
              <p:ext uri="{D42A27DB-BD31-4B8C-83A1-F6EECF244321}">
                <p14:modId xmlns:p14="http://schemas.microsoft.com/office/powerpoint/2010/main" val="1023685041"/>
              </p:ext>
            </p:extLst>
          </p:nvPr>
        </p:nvGraphicFramePr>
        <p:xfrm>
          <a:off x="2438397" y="3543300"/>
          <a:ext cx="14230895" cy="5029199"/>
        </p:xfrm>
        <a:graphic>
          <a:graphicData uri="http://schemas.openxmlformats.org/drawingml/2006/table">
            <a:tbl>
              <a:tblPr>
                <a:tableStyleId>{5940675A-B579-460E-94D1-54222C63F5DA}</a:tableStyleId>
              </a:tblPr>
              <a:tblGrid>
                <a:gridCol w="3800294">
                  <a:extLst>
                    <a:ext uri="{9D8B030D-6E8A-4147-A177-3AD203B41FA5}">
                      <a16:colId xmlns:a16="http://schemas.microsoft.com/office/drawing/2014/main" val="3645002433"/>
                    </a:ext>
                  </a:extLst>
                </a:gridCol>
                <a:gridCol w="2668291">
                  <a:extLst>
                    <a:ext uri="{9D8B030D-6E8A-4147-A177-3AD203B41FA5}">
                      <a16:colId xmlns:a16="http://schemas.microsoft.com/office/drawing/2014/main" val="2911559498"/>
                    </a:ext>
                  </a:extLst>
                </a:gridCol>
                <a:gridCol w="1552462">
                  <a:extLst>
                    <a:ext uri="{9D8B030D-6E8A-4147-A177-3AD203B41FA5}">
                      <a16:colId xmlns:a16="http://schemas.microsoft.com/office/drawing/2014/main" val="1524157520"/>
                    </a:ext>
                  </a:extLst>
                </a:gridCol>
                <a:gridCol w="1552462">
                  <a:extLst>
                    <a:ext uri="{9D8B030D-6E8A-4147-A177-3AD203B41FA5}">
                      <a16:colId xmlns:a16="http://schemas.microsoft.com/office/drawing/2014/main" val="84181105"/>
                    </a:ext>
                  </a:extLst>
                </a:gridCol>
                <a:gridCol w="1552462">
                  <a:extLst>
                    <a:ext uri="{9D8B030D-6E8A-4147-A177-3AD203B41FA5}">
                      <a16:colId xmlns:a16="http://schemas.microsoft.com/office/drawing/2014/main" val="2441534993"/>
                    </a:ext>
                  </a:extLst>
                </a:gridCol>
                <a:gridCol w="1552462">
                  <a:extLst>
                    <a:ext uri="{9D8B030D-6E8A-4147-A177-3AD203B41FA5}">
                      <a16:colId xmlns:a16="http://schemas.microsoft.com/office/drawing/2014/main" val="2632713107"/>
                    </a:ext>
                  </a:extLst>
                </a:gridCol>
                <a:gridCol w="1552462">
                  <a:extLst>
                    <a:ext uri="{9D8B030D-6E8A-4147-A177-3AD203B41FA5}">
                      <a16:colId xmlns:a16="http://schemas.microsoft.com/office/drawing/2014/main" val="251575505"/>
                    </a:ext>
                  </a:extLst>
                </a:gridCol>
              </a:tblGrid>
              <a:tr h="648929">
                <a:tc>
                  <a:txBody>
                    <a:bodyPr/>
                    <a:lstStyle/>
                    <a:p>
                      <a:pPr algn="l" fontAlgn="b"/>
                      <a:endParaRPr lang="ru-BY" sz="2400" kern="1200" dirty="0">
                        <a:solidFill>
                          <a:srgbClr val="2B2B2B"/>
                        </a:solidFill>
                        <a:latin typeface="Montserrat" panose="00000500000000000000" pitchFamily="2" charset="-52"/>
                        <a:ea typeface="+mn-ea"/>
                        <a:cs typeface="+mn-cs"/>
                      </a:endParaRPr>
                    </a:p>
                  </a:txBody>
                  <a:tcPr marL="7620" marR="7620" marT="7620" marB="0" anchor="b"/>
                </a:tc>
                <a:tc>
                  <a:txBody>
                    <a:bodyPr/>
                    <a:lstStyle/>
                    <a:p>
                      <a:pPr algn="l" fontAlgn="b"/>
                      <a:endParaRPr lang="ru-BY" sz="2400" kern="1200">
                        <a:solidFill>
                          <a:srgbClr val="2B2B2B"/>
                        </a:solidFill>
                        <a:latin typeface="Montserrat" panose="00000500000000000000" pitchFamily="2" charset="-52"/>
                        <a:ea typeface="+mn-ea"/>
                        <a:cs typeface="+mn-cs"/>
                      </a:endParaRPr>
                    </a:p>
                  </a:txBody>
                  <a:tcPr marL="7620" marR="7620" marT="7620" marB="0" anchor="b"/>
                </a:tc>
                <a:tc gridSpan="5">
                  <a:txBody>
                    <a:bodyPr/>
                    <a:lstStyle/>
                    <a:p>
                      <a:pPr algn="ctr" fontAlgn="ctr"/>
                      <a:r>
                        <a:rPr lang="ru-RU" sz="2400" b="1" kern="1200" dirty="0">
                          <a:solidFill>
                            <a:srgbClr val="2B2B2B"/>
                          </a:solidFill>
                          <a:latin typeface="Montserrat" panose="00000500000000000000" pitchFamily="2" charset="-52"/>
                        </a:rPr>
                        <a:t>Возможный спрос</a:t>
                      </a:r>
                      <a:endParaRPr lang="ru-RU" sz="2400" b="1" kern="1200" dirty="0">
                        <a:solidFill>
                          <a:srgbClr val="2B2B2B"/>
                        </a:solidFill>
                        <a:latin typeface="Montserrat" panose="00000500000000000000" pitchFamily="2" charset="-52"/>
                        <a:ea typeface="+mn-ea"/>
                        <a:cs typeface="+mn-cs"/>
                      </a:endParaRPr>
                    </a:p>
                  </a:txBody>
                  <a:tcPr marL="7620" marR="7620" marT="7620" marB="0" anchor="ctr"/>
                </a:tc>
                <a:tc hMerge="1">
                  <a:txBody>
                    <a:bodyPr/>
                    <a:lstStyle/>
                    <a:p>
                      <a:endParaRPr lang="LID4096"/>
                    </a:p>
                  </a:txBody>
                  <a:tcPr/>
                </a:tc>
                <a:tc hMerge="1">
                  <a:txBody>
                    <a:bodyPr/>
                    <a:lstStyle/>
                    <a:p>
                      <a:endParaRPr lang="LID4096"/>
                    </a:p>
                  </a:txBody>
                  <a:tcPr/>
                </a:tc>
                <a:tc hMerge="1">
                  <a:txBody>
                    <a:bodyPr/>
                    <a:lstStyle/>
                    <a:p>
                      <a:endParaRPr lang="LID4096"/>
                    </a:p>
                  </a:txBody>
                  <a:tcPr/>
                </a:tc>
                <a:tc hMerge="1">
                  <a:txBody>
                    <a:bodyPr/>
                    <a:lstStyle/>
                    <a:p>
                      <a:endParaRPr lang="LID4096"/>
                    </a:p>
                  </a:txBody>
                  <a:tcPr/>
                </a:tc>
                <a:extLst>
                  <a:ext uri="{0D108BD9-81ED-4DB2-BD59-A6C34878D82A}">
                    <a16:rowId xmlns:a16="http://schemas.microsoft.com/office/drawing/2014/main" val="911626041"/>
                  </a:ext>
                </a:extLst>
              </a:tr>
              <a:tr h="730045">
                <a:tc rowSpan="6">
                  <a:txBody>
                    <a:bodyPr/>
                    <a:lstStyle/>
                    <a:p>
                      <a:pPr algn="ctr" fontAlgn="ctr"/>
                      <a:r>
                        <a:rPr lang="ru-RU" sz="2400" b="1" kern="1200" dirty="0">
                          <a:solidFill>
                            <a:srgbClr val="2B2B2B"/>
                          </a:solidFill>
                          <a:latin typeface="Montserrat" panose="00000500000000000000" pitchFamily="2" charset="-52"/>
                        </a:rPr>
                        <a:t>Варианты заказа(альтернативы)</a:t>
                      </a:r>
                      <a:endParaRPr lang="ru-RU" sz="2400" b="1"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 </a:t>
                      </a:r>
                      <a:endParaRPr lang="ru-BY" sz="2400"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en-US" sz="2400" b="1" kern="1200" dirty="0">
                          <a:solidFill>
                            <a:srgbClr val="2B2B2B"/>
                          </a:solidFill>
                          <a:latin typeface="Montserrat" panose="00000500000000000000" pitchFamily="2" charset="-52"/>
                        </a:rPr>
                        <a:t>s1(8)</a:t>
                      </a:r>
                      <a:endParaRPr lang="en-US" sz="2400" b="1"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en-US" sz="2400" b="1" kern="1200" dirty="0">
                          <a:solidFill>
                            <a:srgbClr val="2B2B2B"/>
                          </a:solidFill>
                          <a:latin typeface="Montserrat" panose="00000500000000000000" pitchFamily="2" charset="-52"/>
                        </a:rPr>
                        <a:t>s2(9)</a:t>
                      </a:r>
                      <a:endParaRPr lang="en-US" sz="2400" b="1"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en-US" sz="2400" b="1" kern="1200" dirty="0">
                          <a:solidFill>
                            <a:srgbClr val="2B2B2B"/>
                          </a:solidFill>
                          <a:latin typeface="Montserrat" panose="00000500000000000000" pitchFamily="2" charset="-52"/>
                        </a:rPr>
                        <a:t>s3(10)</a:t>
                      </a:r>
                      <a:endParaRPr lang="en-US" sz="2400" b="1"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en-US" sz="2400" b="1" kern="1200" dirty="0">
                          <a:solidFill>
                            <a:srgbClr val="2B2B2B"/>
                          </a:solidFill>
                          <a:latin typeface="Montserrat" panose="00000500000000000000" pitchFamily="2" charset="-52"/>
                        </a:rPr>
                        <a:t>s4(11)</a:t>
                      </a:r>
                      <a:endParaRPr lang="en-US" sz="2400" b="1"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en-US" sz="2400" b="1" kern="1200" dirty="0">
                          <a:solidFill>
                            <a:srgbClr val="2B2B2B"/>
                          </a:solidFill>
                          <a:latin typeface="Montserrat" panose="00000500000000000000" pitchFamily="2" charset="-52"/>
                        </a:rPr>
                        <a:t>s5(12)</a:t>
                      </a:r>
                      <a:endParaRPr lang="en-US" sz="2400" b="1" kern="1200" dirty="0">
                        <a:solidFill>
                          <a:srgbClr val="2B2B2B"/>
                        </a:solidFill>
                        <a:latin typeface="Montserrat" panose="00000500000000000000" pitchFamily="2" charset="-52"/>
                        <a:ea typeface="+mn-ea"/>
                        <a:cs typeface="+mn-cs"/>
                      </a:endParaRPr>
                    </a:p>
                  </a:txBody>
                  <a:tcPr marL="7620" marR="7620" marT="7620" marB="0" anchor="ctr"/>
                </a:tc>
                <a:extLst>
                  <a:ext uri="{0D108BD9-81ED-4DB2-BD59-A6C34878D82A}">
                    <a16:rowId xmlns:a16="http://schemas.microsoft.com/office/drawing/2014/main" val="1994350863"/>
                  </a:ext>
                </a:extLst>
              </a:tr>
              <a:tr h="730045">
                <a:tc vMerge="1">
                  <a:txBody>
                    <a:bodyPr/>
                    <a:lstStyle/>
                    <a:p>
                      <a:endParaRPr lang="LID4096"/>
                    </a:p>
                  </a:txBody>
                  <a:tcPr/>
                </a:tc>
                <a:tc>
                  <a:txBody>
                    <a:bodyPr/>
                    <a:lstStyle/>
                    <a:p>
                      <a:pPr algn="ctr" fontAlgn="ctr"/>
                      <a:r>
                        <a:rPr lang="en-US" sz="2400" b="1" kern="1200" dirty="0">
                          <a:solidFill>
                            <a:srgbClr val="2B2B2B"/>
                          </a:solidFill>
                          <a:latin typeface="Montserrat" panose="00000500000000000000" pitchFamily="2" charset="-52"/>
                        </a:rPr>
                        <a:t>a1(8)</a:t>
                      </a:r>
                      <a:endParaRPr lang="en-US" sz="2400" b="1"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32</a:t>
                      </a:r>
                      <a:endParaRPr lang="ru-BY" sz="2400"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a:solidFill>
                            <a:srgbClr val="2B2B2B"/>
                          </a:solidFill>
                          <a:latin typeface="Montserrat" panose="00000500000000000000" pitchFamily="2" charset="-52"/>
                        </a:rPr>
                        <a:t>32</a:t>
                      </a:r>
                      <a:endParaRPr lang="ru-BY" sz="2400" kern="120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a:solidFill>
                            <a:srgbClr val="2B2B2B"/>
                          </a:solidFill>
                          <a:latin typeface="Montserrat" panose="00000500000000000000" pitchFamily="2" charset="-52"/>
                        </a:rPr>
                        <a:t>32</a:t>
                      </a:r>
                      <a:endParaRPr lang="ru-BY" sz="2400" kern="120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32</a:t>
                      </a:r>
                      <a:endParaRPr lang="ru-BY" sz="2400"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32</a:t>
                      </a:r>
                      <a:endParaRPr lang="ru-BY" sz="2400" kern="1200" dirty="0">
                        <a:solidFill>
                          <a:srgbClr val="2B2B2B"/>
                        </a:solidFill>
                        <a:latin typeface="Montserrat" panose="00000500000000000000" pitchFamily="2" charset="-52"/>
                        <a:ea typeface="+mn-ea"/>
                        <a:cs typeface="+mn-cs"/>
                      </a:endParaRPr>
                    </a:p>
                  </a:txBody>
                  <a:tcPr marL="7620" marR="7620" marT="7620" marB="0" anchor="ctr"/>
                </a:tc>
                <a:extLst>
                  <a:ext uri="{0D108BD9-81ED-4DB2-BD59-A6C34878D82A}">
                    <a16:rowId xmlns:a16="http://schemas.microsoft.com/office/drawing/2014/main" val="2775110249"/>
                  </a:ext>
                </a:extLst>
              </a:tr>
              <a:tr h="730045">
                <a:tc vMerge="1">
                  <a:txBody>
                    <a:bodyPr/>
                    <a:lstStyle/>
                    <a:p>
                      <a:endParaRPr lang="LID4096"/>
                    </a:p>
                  </a:txBody>
                  <a:tcPr/>
                </a:tc>
                <a:tc>
                  <a:txBody>
                    <a:bodyPr/>
                    <a:lstStyle/>
                    <a:p>
                      <a:pPr algn="ctr" fontAlgn="ctr"/>
                      <a:r>
                        <a:rPr lang="en-US" sz="2400" b="1" kern="1200" dirty="0">
                          <a:solidFill>
                            <a:srgbClr val="2B2B2B"/>
                          </a:solidFill>
                          <a:latin typeface="Montserrat" panose="00000500000000000000" pitchFamily="2" charset="-52"/>
                        </a:rPr>
                        <a:t>a2(9)</a:t>
                      </a:r>
                      <a:endParaRPr lang="en-US" sz="2400" b="1"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29</a:t>
                      </a:r>
                      <a:endParaRPr lang="ru-BY" sz="2400"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36</a:t>
                      </a:r>
                      <a:endParaRPr lang="ru-BY" sz="2400"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a:solidFill>
                            <a:srgbClr val="2B2B2B"/>
                          </a:solidFill>
                          <a:latin typeface="Montserrat" panose="00000500000000000000" pitchFamily="2" charset="-52"/>
                        </a:rPr>
                        <a:t>36</a:t>
                      </a:r>
                      <a:endParaRPr lang="ru-BY" sz="2400" kern="120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a:solidFill>
                            <a:srgbClr val="2B2B2B"/>
                          </a:solidFill>
                          <a:latin typeface="Montserrat" panose="00000500000000000000" pitchFamily="2" charset="-52"/>
                        </a:rPr>
                        <a:t>36</a:t>
                      </a:r>
                      <a:endParaRPr lang="ru-BY" sz="2400" kern="120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36</a:t>
                      </a:r>
                      <a:endParaRPr lang="ru-BY" sz="2400" kern="1200" dirty="0">
                        <a:solidFill>
                          <a:srgbClr val="2B2B2B"/>
                        </a:solidFill>
                        <a:latin typeface="Montserrat" panose="00000500000000000000" pitchFamily="2" charset="-52"/>
                        <a:ea typeface="+mn-ea"/>
                        <a:cs typeface="+mn-cs"/>
                      </a:endParaRPr>
                    </a:p>
                  </a:txBody>
                  <a:tcPr marL="7620" marR="7620" marT="7620" marB="0" anchor="ctr"/>
                </a:tc>
                <a:extLst>
                  <a:ext uri="{0D108BD9-81ED-4DB2-BD59-A6C34878D82A}">
                    <a16:rowId xmlns:a16="http://schemas.microsoft.com/office/drawing/2014/main" val="3203854943"/>
                  </a:ext>
                </a:extLst>
              </a:tr>
              <a:tr h="730045">
                <a:tc vMerge="1">
                  <a:txBody>
                    <a:bodyPr/>
                    <a:lstStyle/>
                    <a:p>
                      <a:endParaRPr lang="LID4096"/>
                    </a:p>
                  </a:txBody>
                  <a:tcPr/>
                </a:tc>
                <a:tc>
                  <a:txBody>
                    <a:bodyPr/>
                    <a:lstStyle/>
                    <a:p>
                      <a:pPr algn="ctr" fontAlgn="ctr"/>
                      <a:r>
                        <a:rPr lang="en-US" sz="2400" b="1" kern="1200" dirty="0">
                          <a:solidFill>
                            <a:srgbClr val="2B2B2B"/>
                          </a:solidFill>
                          <a:latin typeface="Montserrat" panose="00000500000000000000" pitchFamily="2" charset="-52"/>
                        </a:rPr>
                        <a:t>a3(10)</a:t>
                      </a:r>
                      <a:endParaRPr lang="en-US" sz="2400" b="1"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a:solidFill>
                            <a:srgbClr val="2B2B2B"/>
                          </a:solidFill>
                          <a:latin typeface="Montserrat" panose="00000500000000000000" pitchFamily="2" charset="-52"/>
                        </a:rPr>
                        <a:t>26</a:t>
                      </a:r>
                      <a:endParaRPr lang="ru-BY" sz="2400" kern="120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33</a:t>
                      </a:r>
                      <a:endParaRPr lang="ru-BY" sz="2400"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40</a:t>
                      </a:r>
                      <a:endParaRPr lang="ru-BY" sz="2400"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a:solidFill>
                            <a:srgbClr val="2B2B2B"/>
                          </a:solidFill>
                          <a:latin typeface="Montserrat" panose="00000500000000000000" pitchFamily="2" charset="-52"/>
                        </a:rPr>
                        <a:t>40</a:t>
                      </a:r>
                      <a:endParaRPr lang="ru-BY" sz="2400" kern="120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a:solidFill>
                            <a:srgbClr val="2B2B2B"/>
                          </a:solidFill>
                          <a:latin typeface="Montserrat" panose="00000500000000000000" pitchFamily="2" charset="-52"/>
                        </a:rPr>
                        <a:t>40</a:t>
                      </a:r>
                      <a:endParaRPr lang="ru-BY" sz="2400" kern="1200">
                        <a:solidFill>
                          <a:srgbClr val="2B2B2B"/>
                        </a:solidFill>
                        <a:latin typeface="Montserrat" panose="00000500000000000000" pitchFamily="2" charset="-52"/>
                        <a:ea typeface="+mn-ea"/>
                        <a:cs typeface="+mn-cs"/>
                      </a:endParaRPr>
                    </a:p>
                  </a:txBody>
                  <a:tcPr marL="7620" marR="7620" marT="7620" marB="0" anchor="ctr"/>
                </a:tc>
                <a:extLst>
                  <a:ext uri="{0D108BD9-81ED-4DB2-BD59-A6C34878D82A}">
                    <a16:rowId xmlns:a16="http://schemas.microsoft.com/office/drawing/2014/main" val="3204550114"/>
                  </a:ext>
                </a:extLst>
              </a:tr>
              <a:tr h="730045">
                <a:tc vMerge="1">
                  <a:txBody>
                    <a:bodyPr/>
                    <a:lstStyle/>
                    <a:p>
                      <a:endParaRPr lang="LID4096"/>
                    </a:p>
                  </a:txBody>
                  <a:tcPr/>
                </a:tc>
                <a:tc>
                  <a:txBody>
                    <a:bodyPr/>
                    <a:lstStyle/>
                    <a:p>
                      <a:pPr algn="ctr" fontAlgn="ctr"/>
                      <a:r>
                        <a:rPr lang="en-US" sz="2400" b="1" kern="1200" dirty="0">
                          <a:solidFill>
                            <a:srgbClr val="2B2B2B"/>
                          </a:solidFill>
                          <a:latin typeface="Montserrat" panose="00000500000000000000" pitchFamily="2" charset="-52"/>
                        </a:rPr>
                        <a:t>a4(11)</a:t>
                      </a:r>
                      <a:endParaRPr lang="en-US" sz="2400" b="1"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a:solidFill>
                            <a:srgbClr val="2B2B2B"/>
                          </a:solidFill>
                          <a:latin typeface="Montserrat" panose="00000500000000000000" pitchFamily="2" charset="-52"/>
                        </a:rPr>
                        <a:t>23</a:t>
                      </a:r>
                      <a:endParaRPr lang="ru-BY" sz="2400" kern="120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a:solidFill>
                            <a:srgbClr val="2B2B2B"/>
                          </a:solidFill>
                          <a:latin typeface="Montserrat" panose="00000500000000000000" pitchFamily="2" charset="-52"/>
                        </a:rPr>
                        <a:t>30</a:t>
                      </a:r>
                      <a:endParaRPr lang="ru-BY" sz="2400" kern="120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37</a:t>
                      </a:r>
                      <a:endParaRPr lang="ru-BY" sz="2400"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44</a:t>
                      </a:r>
                      <a:endParaRPr lang="ru-BY" sz="2400"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44</a:t>
                      </a:r>
                      <a:endParaRPr lang="ru-BY" sz="2400" kern="1200" dirty="0">
                        <a:solidFill>
                          <a:srgbClr val="2B2B2B"/>
                        </a:solidFill>
                        <a:latin typeface="Montserrat" panose="00000500000000000000" pitchFamily="2" charset="-52"/>
                        <a:ea typeface="+mn-ea"/>
                        <a:cs typeface="+mn-cs"/>
                      </a:endParaRPr>
                    </a:p>
                  </a:txBody>
                  <a:tcPr marL="7620" marR="7620" marT="7620" marB="0" anchor="ctr"/>
                </a:tc>
                <a:extLst>
                  <a:ext uri="{0D108BD9-81ED-4DB2-BD59-A6C34878D82A}">
                    <a16:rowId xmlns:a16="http://schemas.microsoft.com/office/drawing/2014/main" val="4253928108"/>
                  </a:ext>
                </a:extLst>
              </a:tr>
              <a:tr h="730045">
                <a:tc vMerge="1">
                  <a:txBody>
                    <a:bodyPr/>
                    <a:lstStyle/>
                    <a:p>
                      <a:endParaRPr lang="LID4096"/>
                    </a:p>
                  </a:txBody>
                  <a:tcPr/>
                </a:tc>
                <a:tc>
                  <a:txBody>
                    <a:bodyPr/>
                    <a:lstStyle/>
                    <a:p>
                      <a:pPr algn="ctr" fontAlgn="ctr"/>
                      <a:r>
                        <a:rPr lang="en-US" sz="2400" b="1" kern="1200" dirty="0">
                          <a:solidFill>
                            <a:srgbClr val="2B2B2B"/>
                          </a:solidFill>
                          <a:latin typeface="Montserrat" panose="00000500000000000000" pitchFamily="2" charset="-52"/>
                        </a:rPr>
                        <a:t>a5(12)</a:t>
                      </a:r>
                      <a:endParaRPr lang="en-US" sz="2400" b="1"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a:solidFill>
                            <a:srgbClr val="2B2B2B"/>
                          </a:solidFill>
                          <a:latin typeface="Montserrat" panose="00000500000000000000" pitchFamily="2" charset="-52"/>
                        </a:rPr>
                        <a:t>20</a:t>
                      </a:r>
                      <a:endParaRPr lang="ru-BY" sz="2400" kern="120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a:solidFill>
                            <a:srgbClr val="2B2B2B"/>
                          </a:solidFill>
                          <a:latin typeface="Montserrat" panose="00000500000000000000" pitchFamily="2" charset="-52"/>
                        </a:rPr>
                        <a:t>27</a:t>
                      </a:r>
                      <a:endParaRPr lang="ru-BY" sz="2400" kern="120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a:solidFill>
                            <a:srgbClr val="2B2B2B"/>
                          </a:solidFill>
                          <a:latin typeface="Montserrat" panose="00000500000000000000" pitchFamily="2" charset="-52"/>
                        </a:rPr>
                        <a:t>34</a:t>
                      </a:r>
                      <a:endParaRPr lang="ru-BY" sz="2400" kern="120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41</a:t>
                      </a:r>
                      <a:endParaRPr lang="ru-BY" sz="2400" kern="1200" dirty="0">
                        <a:solidFill>
                          <a:srgbClr val="2B2B2B"/>
                        </a:solidFill>
                        <a:latin typeface="Montserrat" panose="00000500000000000000" pitchFamily="2" charset="-52"/>
                        <a:ea typeface="+mn-ea"/>
                        <a:cs typeface="+mn-cs"/>
                      </a:endParaRPr>
                    </a:p>
                  </a:txBody>
                  <a:tcPr marL="7620" marR="7620" marT="7620" marB="0" anchor="ctr"/>
                </a:tc>
                <a:tc>
                  <a:txBody>
                    <a:bodyPr/>
                    <a:lstStyle/>
                    <a:p>
                      <a:pPr algn="ctr" fontAlgn="ctr"/>
                      <a:r>
                        <a:rPr lang="ru-BY" sz="2400" kern="1200" dirty="0">
                          <a:solidFill>
                            <a:srgbClr val="2B2B2B"/>
                          </a:solidFill>
                          <a:latin typeface="Montserrat" panose="00000500000000000000" pitchFamily="2" charset="-52"/>
                        </a:rPr>
                        <a:t>48</a:t>
                      </a:r>
                      <a:endParaRPr lang="ru-BY" sz="2400" kern="1200" dirty="0">
                        <a:solidFill>
                          <a:srgbClr val="2B2B2B"/>
                        </a:solidFill>
                        <a:latin typeface="Montserrat" panose="00000500000000000000" pitchFamily="2" charset="-52"/>
                        <a:ea typeface="+mn-ea"/>
                        <a:cs typeface="+mn-cs"/>
                      </a:endParaRPr>
                    </a:p>
                  </a:txBody>
                  <a:tcPr marL="7620" marR="7620" marT="7620" marB="0" anchor="ctr"/>
                </a:tc>
                <a:extLst>
                  <a:ext uri="{0D108BD9-81ED-4DB2-BD59-A6C34878D82A}">
                    <a16:rowId xmlns:a16="http://schemas.microsoft.com/office/drawing/2014/main" val="912050104"/>
                  </a:ext>
                </a:extLst>
              </a:tr>
            </a:tbl>
          </a:graphicData>
        </a:graphic>
      </p:graphicFrame>
      <p:sp>
        <p:nvSpPr>
          <p:cNvPr id="2" name="TextBox 1">
            <a:extLst>
              <a:ext uri="{FF2B5EF4-FFF2-40B4-BE49-F238E27FC236}">
                <a16:creationId xmlns:a16="http://schemas.microsoft.com/office/drawing/2014/main" id="{1DE5AC88-9C72-8449-CADE-4B08F5EBFD30}"/>
              </a:ext>
            </a:extLst>
          </p:cNvPr>
          <p:cNvSpPr txBox="1"/>
          <p:nvPr/>
        </p:nvSpPr>
        <p:spPr>
          <a:xfrm>
            <a:off x="2105291" y="227392"/>
            <a:ext cx="5791200" cy="954107"/>
          </a:xfrm>
          <a:prstGeom prst="rect">
            <a:avLst/>
          </a:prstGeom>
          <a:noFill/>
        </p:spPr>
        <p:txBody>
          <a:bodyPr wrap="square" rtlCol="0">
            <a:spAutoFit/>
          </a:bodyPr>
          <a:lstStyle/>
          <a:p>
            <a:r>
              <a:rPr lang="ru-RU" sz="2800" b="1" dirty="0">
                <a:solidFill>
                  <a:srgbClr val="2B2B2B"/>
                </a:solidFill>
                <a:latin typeface="Montserrat"/>
              </a:rPr>
              <a:t>Математическая модель</a:t>
            </a:r>
          </a:p>
          <a:p>
            <a:endParaRPr lang="LID4096" sz="2800" b="1" dirty="0">
              <a:solidFill>
                <a:srgbClr val="2B2B2B"/>
              </a:solidFill>
              <a:latin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425796">
            <a:off x="-4836105" y="-3855776"/>
            <a:ext cx="17005599" cy="18983681"/>
          </a:xfrm>
          <a:prstGeom prst="rect">
            <a:avLst/>
          </a:prstGeom>
        </p:spPr>
      </p:pic>
      <p:sp>
        <p:nvSpPr>
          <p:cNvPr id="4" name="TextBox 3">
            <a:extLst>
              <a:ext uri="{FF2B5EF4-FFF2-40B4-BE49-F238E27FC236}">
                <a16:creationId xmlns:a16="http://schemas.microsoft.com/office/drawing/2014/main" id="{63F44ADA-DAE6-704C-28A4-6EB57DFF224C}"/>
              </a:ext>
            </a:extLst>
          </p:cNvPr>
          <p:cNvSpPr txBox="1"/>
          <p:nvPr/>
        </p:nvSpPr>
        <p:spPr>
          <a:xfrm>
            <a:off x="3010709" y="2171700"/>
            <a:ext cx="14630400" cy="6863417"/>
          </a:xfrm>
          <a:prstGeom prst="rect">
            <a:avLst/>
          </a:prstGeom>
          <a:noFill/>
        </p:spPr>
        <p:txBody>
          <a:bodyPr wrap="square" rtlCol="0">
            <a:spAutoFit/>
          </a:bodyPr>
          <a:lstStyle/>
          <a:p>
            <a:pPr algn="just"/>
            <a:r>
              <a:rPr lang="ru-RU" sz="4000" dirty="0">
                <a:solidFill>
                  <a:srgbClr val="2B2B2B"/>
                </a:solidFill>
                <a:latin typeface="Montserrat"/>
              </a:rPr>
              <a:t>При решении задачи о принятии решений в условиях неопределенности для отбора вариантов стратегии применяют так называемые критерии оптимальности (альтернативные критерии оптимальности): </a:t>
            </a:r>
          </a:p>
          <a:p>
            <a:pPr algn="just"/>
            <a:endParaRPr lang="ru-RU" sz="4000" dirty="0">
              <a:solidFill>
                <a:srgbClr val="2B2B2B"/>
              </a:solidFill>
              <a:latin typeface="Montserrat"/>
            </a:endParaRPr>
          </a:p>
          <a:p>
            <a:pPr marL="571500" indent="-571500">
              <a:buFont typeface="Arial" panose="020B0604020202020204" pitchFamily="34" charset="0"/>
              <a:buChar char="•"/>
            </a:pPr>
            <a:r>
              <a:rPr lang="ru-RU" sz="4000" dirty="0">
                <a:solidFill>
                  <a:srgbClr val="2B2B2B"/>
                </a:solidFill>
                <a:latin typeface="Montserrat"/>
              </a:rPr>
              <a:t>критерий Вальда</a:t>
            </a:r>
          </a:p>
          <a:p>
            <a:pPr marL="571500" indent="-571500">
              <a:buFont typeface="Arial" panose="020B0604020202020204" pitchFamily="34" charset="0"/>
              <a:buChar char="•"/>
            </a:pPr>
            <a:r>
              <a:rPr lang="ru-RU" sz="4000" dirty="0">
                <a:solidFill>
                  <a:srgbClr val="2B2B2B"/>
                </a:solidFill>
                <a:latin typeface="Montserrat"/>
              </a:rPr>
              <a:t>критерий </a:t>
            </a:r>
            <a:r>
              <a:rPr lang="ru-RU" sz="4000" dirty="0" err="1">
                <a:solidFill>
                  <a:srgbClr val="2B2B2B"/>
                </a:solidFill>
                <a:latin typeface="Montserrat"/>
              </a:rPr>
              <a:t>Сэвиджа</a:t>
            </a:r>
            <a:endParaRPr lang="ru-RU" sz="4000" dirty="0">
              <a:solidFill>
                <a:srgbClr val="2B2B2B"/>
              </a:solidFill>
              <a:latin typeface="Montserrat"/>
            </a:endParaRPr>
          </a:p>
          <a:p>
            <a:pPr marL="571500" indent="-571500">
              <a:buFont typeface="Arial" panose="020B0604020202020204" pitchFamily="34" charset="0"/>
              <a:buChar char="•"/>
            </a:pPr>
            <a:r>
              <a:rPr lang="ru-RU" sz="4000" dirty="0">
                <a:solidFill>
                  <a:srgbClr val="2B2B2B"/>
                </a:solidFill>
                <a:latin typeface="Montserrat"/>
              </a:rPr>
              <a:t>критерий Гурвица</a:t>
            </a:r>
            <a:endParaRPr lang="LID4096" sz="4000" dirty="0">
              <a:solidFill>
                <a:srgbClr val="2B2B2B"/>
              </a:solidFill>
              <a:latin typeface="Montserrat"/>
            </a:endParaRPr>
          </a:p>
          <a:p>
            <a:endParaRPr lang="ru-RU" sz="4000" dirty="0">
              <a:solidFill>
                <a:srgbClr val="2B2B2B"/>
              </a:solidFill>
              <a:latin typeface="Montserrat"/>
            </a:endParaRPr>
          </a:p>
          <a:p>
            <a:pPr marL="571500" indent="-571500">
              <a:buFont typeface="Arial" panose="020B0604020202020204" pitchFamily="34" charset="0"/>
              <a:buChar char="•"/>
            </a:pPr>
            <a:endParaRPr lang="ru-RU" sz="4000" dirty="0">
              <a:solidFill>
                <a:srgbClr val="2B2B2B"/>
              </a:solidFill>
              <a:latin typeface="Montserrat"/>
            </a:endParaRPr>
          </a:p>
        </p:txBody>
      </p:sp>
      <p:sp>
        <p:nvSpPr>
          <p:cNvPr id="5" name="TextBox 4">
            <a:extLst>
              <a:ext uri="{FF2B5EF4-FFF2-40B4-BE49-F238E27FC236}">
                <a16:creationId xmlns:a16="http://schemas.microsoft.com/office/drawing/2014/main" id="{B6411B92-654F-A414-40D0-DE027E8FFFEF}"/>
              </a:ext>
            </a:extLst>
          </p:cNvPr>
          <p:cNvSpPr txBox="1"/>
          <p:nvPr/>
        </p:nvSpPr>
        <p:spPr>
          <a:xfrm>
            <a:off x="5562600" y="495300"/>
            <a:ext cx="7805831" cy="707886"/>
          </a:xfrm>
          <a:prstGeom prst="rect">
            <a:avLst/>
          </a:prstGeom>
          <a:noFill/>
        </p:spPr>
        <p:txBody>
          <a:bodyPr wrap="square" rtlCol="0">
            <a:spAutoFit/>
          </a:bodyPr>
          <a:lstStyle/>
          <a:p>
            <a:r>
              <a:rPr lang="ru-RU" sz="4000" dirty="0">
                <a:solidFill>
                  <a:srgbClr val="2B2B2B"/>
                </a:solidFill>
                <a:latin typeface="Montserrat"/>
              </a:rPr>
              <a:t>Методы принятия решения</a:t>
            </a:r>
            <a:endParaRPr lang="LID4096" sz="4000" dirty="0">
              <a:solidFill>
                <a:srgbClr val="2B2B2B"/>
              </a:solidFill>
              <a:latin typeface="Montserrat"/>
            </a:endParaRPr>
          </a:p>
        </p:txBody>
      </p:sp>
      <p:sp>
        <p:nvSpPr>
          <p:cNvPr id="6" name="Freeform 7">
            <a:extLst>
              <a:ext uri="{FF2B5EF4-FFF2-40B4-BE49-F238E27FC236}">
                <a16:creationId xmlns:a16="http://schemas.microsoft.com/office/drawing/2014/main" id="{47CEE700-687A-64D0-8948-39818D7EFA11}"/>
              </a:ext>
            </a:extLst>
          </p:cNvPr>
          <p:cNvSpPr/>
          <p:nvPr/>
        </p:nvSpPr>
        <p:spPr>
          <a:xfrm>
            <a:off x="2980229" y="7257711"/>
            <a:ext cx="535018" cy="428106"/>
          </a:xfrm>
          <a:custGeom>
            <a:avLst/>
            <a:gdLst/>
            <a:ahLst/>
            <a:cxnLst/>
            <a:rect l="l" t="t" r="r" b="b"/>
            <a:pathLst>
              <a:path w="535018" h="428106">
                <a:moveTo>
                  <a:pt x="0" y="0"/>
                </a:moveTo>
                <a:lnTo>
                  <a:pt x="535018" y="0"/>
                </a:lnTo>
                <a:lnTo>
                  <a:pt x="535018" y="428107"/>
                </a:lnTo>
                <a:lnTo>
                  <a:pt x="0" y="428107"/>
                </a:lnTo>
                <a:lnTo>
                  <a:pt x="0" y="0"/>
                </a:lnTo>
                <a:close/>
              </a:path>
            </a:pathLst>
          </a:custGeom>
          <a:blipFill>
            <a:blip r:embed="rId3">
              <a:extLst>
                <a:ext uri="{96DAC541-7B7A-43D3-8B79-37D633B846F1}">
                  <asvg:svgBlip xmlns:asvg="http://schemas.microsoft.com/office/drawing/2016/SVG/main" r:embed="rId4"/>
                </a:ext>
              </a:extLst>
            </a:blip>
            <a:stretch>
              <a:fillRect l="-83" r="-83"/>
            </a:stretch>
          </a:blipFill>
        </p:spPr>
      </p:sp>
      <p:sp>
        <p:nvSpPr>
          <p:cNvPr id="7" name="Freeform 7">
            <a:extLst>
              <a:ext uri="{FF2B5EF4-FFF2-40B4-BE49-F238E27FC236}">
                <a16:creationId xmlns:a16="http://schemas.microsoft.com/office/drawing/2014/main" id="{7EFFD941-0556-486E-F90D-1BF056E12687}"/>
              </a:ext>
            </a:extLst>
          </p:cNvPr>
          <p:cNvSpPr/>
          <p:nvPr/>
        </p:nvSpPr>
        <p:spPr>
          <a:xfrm>
            <a:off x="2980229" y="6033911"/>
            <a:ext cx="535018" cy="428106"/>
          </a:xfrm>
          <a:custGeom>
            <a:avLst/>
            <a:gdLst/>
            <a:ahLst/>
            <a:cxnLst/>
            <a:rect l="l" t="t" r="r" b="b"/>
            <a:pathLst>
              <a:path w="535018" h="428106">
                <a:moveTo>
                  <a:pt x="0" y="0"/>
                </a:moveTo>
                <a:lnTo>
                  <a:pt x="535018" y="0"/>
                </a:lnTo>
                <a:lnTo>
                  <a:pt x="535018" y="428107"/>
                </a:lnTo>
                <a:lnTo>
                  <a:pt x="0" y="428107"/>
                </a:lnTo>
                <a:lnTo>
                  <a:pt x="0" y="0"/>
                </a:lnTo>
                <a:close/>
              </a:path>
            </a:pathLst>
          </a:custGeom>
          <a:blipFill>
            <a:blip r:embed="rId3">
              <a:extLst>
                <a:ext uri="{96DAC541-7B7A-43D3-8B79-37D633B846F1}">
                  <asvg:svgBlip xmlns:asvg="http://schemas.microsoft.com/office/drawing/2016/SVG/main" r:embed="rId4"/>
                </a:ext>
              </a:extLst>
            </a:blip>
            <a:stretch>
              <a:fillRect l="-83" r="-83"/>
            </a:stretch>
          </a:blipFill>
        </p:spPr>
      </p:sp>
      <p:sp>
        <p:nvSpPr>
          <p:cNvPr id="8" name="Freeform 7">
            <a:extLst>
              <a:ext uri="{FF2B5EF4-FFF2-40B4-BE49-F238E27FC236}">
                <a16:creationId xmlns:a16="http://schemas.microsoft.com/office/drawing/2014/main" id="{76630983-1DE7-5501-CD19-723E83A67AF9}"/>
              </a:ext>
            </a:extLst>
          </p:cNvPr>
          <p:cNvSpPr/>
          <p:nvPr/>
        </p:nvSpPr>
        <p:spPr>
          <a:xfrm>
            <a:off x="2980229" y="6645811"/>
            <a:ext cx="535018" cy="428106"/>
          </a:xfrm>
          <a:custGeom>
            <a:avLst/>
            <a:gdLst/>
            <a:ahLst/>
            <a:cxnLst/>
            <a:rect l="l" t="t" r="r" b="b"/>
            <a:pathLst>
              <a:path w="535018" h="428106">
                <a:moveTo>
                  <a:pt x="0" y="0"/>
                </a:moveTo>
                <a:lnTo>
                  <a:pt x="535018" y="0"/>
                </a:lnTo>
                <a:lnTo>
                  <a:pt x="535018" y="428107"/>
                </a:lnTo>
                <a:lnTo>
                  <a:pt x="0" y="428107"/>
                </a:lnTo>
                <a:lnTo>
                  <a:pt x="0" y="0"/>
                </a:lnTo>
                <a:close/>
              </a:path>
            </a:pathLst>
          </a:custGeom>
          <a:blipFill>
            <a:blip r:embed="rId3">
              <a:extLst>
                <a:ext uri="{96DAC541-7B7A-43D3-8B79-37D633B846F1}">
                  <asvg:svgBlip xmlns:asvg="http://schemas.microsoft.com/office/drawing/2016/SVG/main" r:embed="rId4"/>
                </a:ext>
              </a:extLst>
            </a:blip>
            <a:stretch>
              <a:fillRect l="-83" r="-83"/>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1143000" y="952500"/>
            <a:ext cx="16383000" cy="3185744"/>
          </a:xfrm>
          <a:prstGeom prst="rect">
            <a:avLst/>
          </a:prstGeom>
        </p:spPr>
        <p:txBody>
          <a:bodyPr wrap="square" lIns="0" tIns="0" rIns="0" bIns="0" rtlCol="0" anchor="t">
            <a:spAutoFit/>
          </a:bodyPr>
          <a:lstStyle/>
          <a:p>
            <a:pPr marL="514350" lvl="0" indent="-514350" algn="just">
              <a:lnSpc>
                <a:spcPct val="125000"/>
              </a:lnSpc>
              <a:spcBef>
                <a:spcPct val="0"/>
              </a:spcBef>
              <a:buAutoNum type="arabicParenR"/>
            </a:pPr>
            <a:r>
              <a:rPr lang="ru-RU" sz="2800" u="none" dirty="0">
                <a:solidFill>
                  <a:srgbClr val="2B2B2B"/>
                </a:solidFill>
                <a:latin typeface="Montserrat"/>
              </a:rPr>
              <a:t>Критерий Вальда (критерий гарантированного результата, </a:t>
            </a:r>
            <a:r>
              <a:rPr lang="ru-RU" sz="2800" u="none" dirty="0" err="1">
                <a:solidFill>
                  <a:srgbClr val="2B2B2B"/>
                </a:solidFill>
                <a:latin typeface="Montserrat"/>
              </a:rPr>
              <a:t>максиминный</a:t>
            </a:r>
            <a:r>
              <a:rPr lang="ru-RU" sz="2800" u="none" dirty="0">
                <a:solidFill>
                  <a:srgbClr val="2B2B2B"/>
                </a:solidFill>
                <a:latin typeface="Montserrat"/>
              </a:rPr>
              <a:t> критерий) позволяет выбрать наибольший элемент матрицы доходности из её минимально возможных элементов: </a:t>
            </a:r>
            <a:endParaRPr lang="en-US" sz="2800" u="none" dirty="0">
              <a:solidFill>
                <a:srgbClr val="2B2B2B"/>
              </a:solidFill>
              <a:latin typeface="Montserrat"/>
            </a:endParaRPr>
          </a:p>
          <a:p>
            <a:pPr lvl="0" algn="just">
              <a:lnSpc>
                <a:spcPct val="125000"/>
              </a:lnSpc>
              <a:spcBef>
                <a:spcPct val="0"/>
              </a:spcBef>
            </a:pPr>
            <a:endParaRPr lang="en-US" sz="2800" u="none" dirty="0">
              <a:solidFill>
                <a:srgbClr val="2B2B2B"/>
              </a:solidFill>
              <a:latin typeface="Montserrat"/>
            </a:endParaRPr>
          </a:p>
          <a:p>
            <a:pPr lvl="0" algn="ctr">
              <a:lnSpc>
                <a:spcPct val="125000"/>
              </a:lnSpc>
              <a:spcBef>
                <a:spcPct val="0"/>
              </a:spcBef>
            </a:pPr>
            <a:r>
              <a:rPr lang="en-US" sz="2800" b="1" dirty="0">
                <a:solidFill>
                  <a:srgbClr val="2B2B2B"/>
                </a:solidFill>
                <a:latin typeface="Montserrat"/>
              </a:rPr>
              <a:t>W = max {min </a:t>
            </a:r>
            <a:r>
              <a:rPr lang="en-US" sz="2800" b="1" dirty="0" err="1">
                <a:solidFill>
                  <a:srgbClr val="2B2B2B"/>
                </a:solidFill>
                <a:latin typeface="Montserrat"/>
              </a:rPr>
              <a:t>a</a:t>
            </a:r>
            <a:r>
              <a:rPr lang="en-US" sz="2800" b="1" baseline="-25000" dirty="0" err="1">
                <a:solidFill>
                  <a:srgbClr val="2B2B2B"/>
                </a:solidFill>
                <a:latin typeface="Montserrat"/>
              </a:rPr>
              <a:t>ij</a:t>
            </a:r>
            <a:r>
              <a:rPr lang="en-US" sz="2800" b="1" dirty="0">
                <a:solidFill>
                  <a:srgbClr val="2B2B2B"/>
                </a:solidFill>
                <a:latin typeface="Montserrat"/>
              </a:rPr>
              <a:t>}</a:t>
            </a:r>
            <a:endParaRPr lang="ru-RU" sz="2800" b="1" u="none" dirty="0">
              <a:solidFill>
                <a:srgbClr val="2B2B2B"/>
              </a:solidFill>
              <a:latin typeface="Montserrat"/>
            </a:endParaRPr>
          </a:p>
          <a:p>
            <a:pPr lvl="0" algn="just">
              <a:lnSpc>
                <a:spcPct val="125000"/>
              </a:lnSpc>
              <a:spcBef>
                <a:spcPct val="0"/>
              </a:spcBef>
            </a:pPr>
            <a:r>
              <a:rPr lang="en-US" sz="2800" dirty="0" err="1">
                <a:solidFill>
                  <a:srgbClr val="2B2B2B"/>
                </a:solidFill>
                <a:latin typeface="Montserrat"/>
              </a:rPr>
              <a:t>a</a:t>
            </a:r>
            <a:r>
              <a:rPr lang="en-US" sz="2800" baseline="-25000" dirty="0" err="1">
                <a:solidFill>
                  <a:srgbClr val="2B2B2B"/>
                </a:solidFill>
                <a:latin typeface="Montserrat"/>
              </a:rPr>
              <a:t>ij</a:t>
            </a:r>
            <a:r>
              <a:rPr lang="ru-RU" sz="2800" u="none" dirty="0">
                <a:solidFill>
                  <a:srgbClr val="2B2B2B"/>
                </a:solidFill>
                <a:latin typeface="Montserrat"/>
              </a:rPr>
              <a:t>– элемент матрицы доходности.</a:t>
            </a:r>
            <a:endParaRPr lang="en-US" sz="2800" u="none" dirty="0">
              <a:solidFill>
                <a:srgbClr val="2B2B2B"/>
              </a:solidFill>
              <a:latin typeface="Montserrat"/>
            </a:endParaRPr>
          </a:p>
        </p:txBody>
      </p:sp>
      <p:pic>
        <p:nvPicPr>
          <p:cNvPr id="8" name="Picture 8"/>
          <p:cNvPicPr>
            <a:picLocks noChangeAspect="1"/>
          </p:cNvPicPr>
          <p:nvPr/>
        </p:nvPicPr>
        <p:blipFill>
          <a:blip r:embed="rId2">
            <a:alphaModFix amt="50000"/>
          </a:blip>
          <a:srcRect/>
          <a:stretch>
            <a:fillRect/>
          </a:stretch>
        </p:blipFill>
        <p:spPr>
          <a:xfrm>
            <a:off x="7889712" y="-423652"/>
            <a:ext cx="11467938" cy="2012681"/>
          </a:xfrm>
          <a:prstGeom prst="rect">
            <a:avLst/>
          </a:prstGeom>
        </p:spPr>
      </p:pic>
      <p:pic>
        <p:nvPicPr>
          <p:cNvPr id="9" name="Picture 9"/>
          <p:cNvPicPr>
            <a:picLocks noChangeAspect="1"/>
          </p:cNvPicPr>
          <p:nvPr/>
        </p:nvPicPr>
        <p:blipFill>
          <a:blip r:embed="rId3">
            <a:alphaModFix amt="25000"/>
          </a:blip>
          <a:srcRect/>
          <a:stretch>
            <a:fillRect/>
          </a:stretch>
        </p:blipFill>
        <p:spPr>
          <a:xfrm flipH="1">
            <a:off x="-1378933" y="8342980"/>
            <a:ext cx="10522933" cy="2420275"/>
          </a:xfrm>
          <a:prstGeom prst="rect">
            <a:avLst/>
          </a:prstGeom>
        </p:spPr>
      </p:pic>
      <p:sp>
        <p:nvSpPr>
          <p:cNvPr id="11" name="TextBox 10">
            <a:extLst>
              <a:ext uri="{FF2B5EF4-FFF2-40B4-BE49-F238E27FC236}">
                <a16:creationId xmlns:a16="http://schemas.microsoft.com/office/drawing/2014/main" id="{1E7BC7A4-4745-1E21-3229-676B7AD5ABBE}"/>
              </a:ext>
            </a:extLst>
          </p:cNvPr>
          <p:cNvSpPr txBox="1"/>
          <p:nvPr/>
        </p:nvSpPr>
        <p:spPr>
          <a:xfrm>
            <a:off x="1066800" y="5491536"/>
            <a:ext cx="16535400" cy="2246769"/>
          </a:xfrm>
          <a:prstGeom prst="rect">
            <a:avLst/>
          </a:prstGeom>
          <a:noFill/>
        </p:spPr>
        <p:txBody>
          <a:bodyPr wrap="square">
            <a:spAutoFit/>
          </a:bodyPr>
          <a:lstStyle/>
          <a:p>
            <a:pPr algn="just"/>
            <a:r>
              <a:rPr lang="en-US" sz="2800" dirty="0">
                <a:solidFill>
                  <a:srgbClr val="2B2B2B"/>
                </a:solidFill>
                <a:latin typeface="Montserrat"/>
              </a:rPr>
              <a:t>	</a:t>
            </a:r>
            <a:r>
              <a:rPr lang="ru-RU" sz="2800" dirty="0">
                <a:solidFill>
                  <a:srgbClr val="2B2B2B"/>
                </a:solidFill>
                <a:latin typeface="Montserrat"/>
              </a:rPr>
              <a:t>Применение критерия Вальда оправдано, если ситуация, в которой принимается решение, характеризуется следующими обстоятельствами: </a:t>
            </a:r>
            <a:endParaRPr lang="en-US" sz="2800" dirty="0">
              <a:solidFill>
                <a:srgbClr val="2B2B2B"/>
              </a:solidFill>
              <a:latin typeface="Montserrat"/>
            </a:endParaRPr>
          </a:p>
          <a:p>
            <a:pPr marL="342900" indent="-342900" algn="just">
              <a:buFont typeface="Wingdings" panose="05000000000000000000" pitchFamily="2" charset="2"/>
              <a:buChar char="§"/>
            </a:pPr>
            <a:r>
              <a:rPr lang="ru-RU" sz="2800" dirty="0">
                <a:solidFill>
                  <a:srgbClr val="2B2B2B"/>
                </a:solidFill>
                <a:latin typeface="Montserrat"/>
              </a:rPr>
              <a:t>о вероятности наступления того или иного состояния природы ничего не известно;</a:t>
            </a:r>
            <a:endParaRPr lang="en-US" sz="2800" dirty="0">
              <a:solidFill>
                <a:srgbClr val="2B2B2B"/>
              </a:solidFill>
              <a:latin typeface="Montserrat"/>
            </a:endParaRPr>
          </a:p>
          <a:p>
            <a:pPr marL="342900" indent="-342900" algn="just">
              <a:buFont typeface="Wingdings" panose="05000000000000000000" pitchFamily="2" charset="2"/>
              <a:buChar char="§"/>
            </a:pPr>
            <a:r>
              <a:rPr lang="ru-RU" sz="2800" dirty="0">
                <a:solidFill>
                  <a:srgbClr val="2B2B2B"/>
                </a:solidFill>
                <a:latin typeface="Montserrat"/>
              </a:rPr>
              <a:t>не допускается никакой риск; </a:t>
            </a:r>
            <a:endParaRPr lang="en-US" sz="2800" dirty="0">
              <a:solidFill>
                <a:srgbClr val="2B2B2B"/>
              </a:solidFill>
              <a:latin typeface="Montserrat"/>
            </a:endParaRPr>
          </a:p>
          <a:p>
            <a:pPr marL="342900" indent="-342900" algn="just">
              <a:buFont typeface="Wingdings" panose="05000000000000000000" pitchFamily="2" charset="2"/>
              <a:buChar char="§"/>
            </a:pPr>
            <a:r>
              <a:rPr lang="ru-RU" sz="2800" dirty="0">
                <a:solidFill>
                  <a:srgbClr val="2B2B2B"/>
                </a:solidFill>
                <a:latin typeface="Montserrat"/>
              </a:rPr>
              <a:t>реализуется лишь малое количество решений.</a:t>
            </a:r>
            <a:endParaRPr lang="LID4096" sz="2800" dirty="0">
              <a:solidFill>
                <a:srgbClr val="2B2B2B"/>
              </a:solidFill>
              <a:latin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644</TotalTime>
  <Words>2520</Words>
  <Application>Microsoft Office PowerPoint</Application>
  <PresentationFormat>Произвольный</PresentationFormat>
  <Paragraphs>827</Paragraphs>
  <Slides>32</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32</vt:i4>
      </vt:variant>
    </vt:vector>
  </HeadingPairs>
  <TitlesOfParts>
    <vt:vector size="40" baseType="lpstr">
      <vt:lpstr>Montserrat</vt:lpstr>
      <vt:lpstr>Wingdings</vt:lpstr>
      <vt:lpstr>Arial</vt:lpstr>
      <vt:lpstr>Calibri</vt:lpstr>
      <vt:lpstr>Montserrat Medium</vt:lpstr>
      <vt:lpstr>Cambria Math</vt:lpstr>
      <vt:lpstr>Times New Roman</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Ульяна Парфенова</cp:lastModifiedBy>
  <cp:revision>8</cp:revision>
  <dcterms:created xsi:type="dcterms:W3CDTF">2006-08-16T00:00:00Z</dcterms:created>
  <dcterms:modified xsi:type="dcterms:W3CDTF">2023-12-08T12:10:31Z</dcterms:modified>
  <dc:identifier>DAF2U3DHHvQ</dc:identifier>
</cp:coreProperties>
</file>